
<file path=[Content_Types].xml><?xml version="1.0" encoding="utf-8"?>
<Types xmlns="http://schemas.openxmlformats.org/package/2006/content-types">
  <Default Extension="xml" ContentType="application/xml"/>
  <Default Extension="tif" ContentType="image/tif"/>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8"/>
  </p:normalViewPr>
  <p:slideViewPr>
    <p:cSldViewPr snapToGrid="0" snapToObjects="1">
      <p:cViewPr varScale="1">
        <p:scale>
          <a:sx n="78" d="100"/>
          <a:sy n="78" d="100"/>
        </p:scale>
        <p:origin x="16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bit.ly/2tbm12e" TargetMode="External"/><Relationship Id="rId1" Type="http://schemas.openxmlformats.org/officeDocument/2006/relationships/slideLayout" Target="../slideLayouts/slideLayout1.xml"/><Relationship Id="rId2" Type="http://schemas.openxmlformats.org/officeDocument/2006/relationships/hyperlink" Target="mailto:christina.maimone@northwestern.edu?subjec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7.png"/><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tif"/><Relationship Id="rId1" Type="http://schemas.openxmlformats.org/officeDocument/2006/relationships/slideLayout" Target="../slideLayouts/slideLayout6.xml"/><Relationship Id="rId2"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2.png"/><Relationship Id="rId1" Type="http://schemas.openxmlformats.org/officeDocument/2006/relationships/slideLayout" Target="../slideLayouts/slideLayout6.xml"/><Relationship Id="rId2"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3.png"/><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4.png"/><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learninglabs.cisco.com/posts/files/00-prep-04-python-primer2/assets/images/python-datatypes2.png" TargetMode="External"/><Relationship Id="rId5" Type="http://schemas.openxmlformats.org/officeDocument/2006/relationships/image" Target="../media/image25.png"/><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nuitrcs/pythonworkshops" TargetMode="Externa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learninglabs.cisco.com/posts/files/00-prep-04-python-primer2/assets/images/python-datatypes2.png" TargetMode="External"/><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2.png"/><Relationship Id="rId1" Type="http://schemas.openxmlformats.org/officeDocument/2006/relationships/slideLayout" Target="../slideLayouts/slideLayout11.xml"/><Relationship Id="rId2"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png"/><Relationship Id="rId3" Type="http://schemas.openxmlformats.org/officeDocument/2006/relationships/hyperlink" Target="https://github.com/nuitrcs/pythonworkshops/tree/master/intropyth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5.png"/><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7.png"/><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www.hackersclub.io/single-post/2016/04/06/Scripting-vs-Coding-vs-Programming" TargetMode="External"/><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2.png"/><Relationship Id="rId1" Type="http://schemas.openxmlformats.org/officeDocument/2006/relationships/slideLayout" Target="../slideLayouts/slideLayout11.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2.png"/><Relationship Id="rId1" Type="http://schemas.openxmlformats.org/officeDocument/2006/relationships/slideLayout" Target="../slideLayouts/slideLayout8.xml"/><Relationship Id="rId2" Type="http://schemas.openxmlformats.org/officeDocument/2006/relationships/hyperlink" Target="http://stackoverflow.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xfrm>
            <a:off x="1270000" y="2339794"/>
            <a:ext cx="10464800" cy="3302001"/>
          </a:xfrm>
          <a:prstGeom prst="rect">
            <a:avLst/>
          </a:prstGeom>
        </p:spPr>
        <p:txBody>
          <a:bodyPr/>
          <a:lstStyle/>
          <a:p>
            <a:pPr>
              <a:defRPr sz="5100"/>
            </a:pPr>
            <a:r>
              <a:t>Research Computing Services</a:t>
            </a:r>
          </a:p>
          <a:p>
            <a:pPr>
              <a:defRPr sz="5100"/>
            </a:pPr>
            <a:r>
              <a:t>Northwestern Postdocs Association</a:t>
            </a:r>
          </a:p>
          <a:p>
            <a:pPr>
              <a:defRPr sz="5100"/>
            </a:pPr>
            <a:r>
              <a:t>SPIE </a:t>
            </a:r>
          </a:p>
        </p:txBody>
      </p:sp>
      <p:sp>
        <p:nvSpPr>
          <p:cNvPr id="120" name="Shape 120"/>
          <p:cNvSpPr>
            <a:spLocks noGrp="1"/>
          </p:cNvSpPr>
          <p:nvPr>
            <p:ph type="subTitle" sz="quarter" idx="1"/>
          </p:nvPr>
        </p:nvSpPr>
        <p:spPr>
          <a:xfrm>
            <a:off x="433087" y="587126"/>
            <a:ext cx="10464801" cy="1130301"/>
          </a:xfrm>
          <a:prstGeom prst="rect">
            <a:avLst/>
          </a:prstGeom>
        </p:spPr>
        <p:txBody>
          <a:bodyPr/>
          <a:lstStyle>
            <a:lvl1pPr defTabSz="452627">
              <a:defRPr sz="6732" b="1">
                <a:latin typeface="Helvetica"/>
                <a:ea typeface="Helvetica"/>
                <a:cs typeface="Helvetica"/>
                <a:sym typeface="Helvetica"/>
              </a:defRPr>
            </a:lvl1pPr>
          </a:lstStyle>
          <a:p>
            <a:r>
              <a:t>Introduction to Python</a:t>
            </a:r>
          </a:p>
        </p:txBody>
      </p:sp>
      <p:sp>
        <p:nvSpPr>
          <p:cNvPr id="121" name="Shape 121"/>
          <p:cNvSpPr/>
          <p:nvPr/>
        </p:nvSpPr>
        <p:spPr>
          <a:xfrm>
            <a:off x="575487" y="7740767"/>
            <a:ext cx="11853826" cy="173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Janna Nugent: janna.nugent@northwestern.edu</a:t>
            </a:r>
          </a:p>
          <a:p>
            <a:r>
              <a:t>Alper Kinaci: akinaci@northwestern.edu </a:t>
            </a:r>
          </a:p>
          <a:p>
            <a:r>
              <a:t>Christina Maimone: </a:t>
            </a:r>
            <a:r>
              <a:rPr u="sng">
                <a:hlinkClick r:id="rId2"/>
              </a:rPr>
              <a:t>christina.maimone@northwestern.edu</a:t>
            </a:r>
          </a:p>
        </p:txBody>
      </p:sp>
      <p:grpSp>
        <p:nvGrpSpPr>
          <p:cNvPr id="124" name="Group 124"/>
          <p:cNvGrpSpPr/>
          <p:nvPr/>
        </p:nvGrpSpPr>
        <p:grpSpPr>
          <a:xfrm>
            <a:off x="2477050" y="228442"/>
            <a:ext cx="9911473" cy="2107636"/>
            <a:chOff x="0" y="0"/>
            <a:chExt cx="9911472" cy="2107635"/>
          </a:xfrm>
        </p:grpSpPr>
        <p:pic>
          <p:nvPicPr>
            <p:cNvPr id="122" name="Screen Shot 2017-07-15 at 6.28.59 PM.png"/>
            <p:cNvPicPr>
              <a:picLocks noChangeAspect="1"/>
            </p:cNvPicPr>
            <p:nvPr/>
          </p:nvPicPr>
          <p:blipFill>
            <a:blip r:embed="rId3">
              <a:extLst/>
            </a:blip>
            <a:stretch>
              <a:fillRect/>
            </a:stretch>
          </p:blipFill>
          <p:spPr>
            <a:xfrm>
              <a:off x="8021230" y="0"/>
              <a:ext cx="1890243" cy="1847669"/>
            </a:xfrm>
            <a:prstGeom prst="rect">
              <a:avLst/>
            </a:prstGeom>
            <a:ln w="12700" cap="flat">
              <a:noFill/>
              <a:miter lim="400000"/>
            </a:ln>
            <a:effectLst/>
          </p:spPr>
        </p:pic>
        <p:sp>
          <p:nvSpPr>
            <p:cNvPr id="123" name="Shape 123"/>
            <p:cNvSpPr/>
            <p:nvPr/>
          </p:nvSpPr>
          <p:spPr>
            <a:xfrm>
              <a:off x="0" y="1218635"/>
              <a:ext cx="6376874" cy="889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5200" i="1"/>
              </a:lvl1pPr>
            </a:lstStyle>
            <a:p>
              <a:r>
                <a:t>for non-programmers</a:t>
              </a:r>
            </a:p>
          </p:txBody>
        </p:sp>
      </p:grpSp>
      <p:sp>
        <p:nvSpPr>
          <p:cNvPr id="125" name="Shape 125"/>
          <p:cNvSpPr/>
          <p:nvPr/>
        </p:nvSpPr>
        <p:spPr>
          <a:xfrm>
            <a:off x="3000933" y="6176930"/>
            <a:ext cx="7002934" cy="1028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100" u="sng">
                <a:hlinkClick r:id="rId4"/>
              </a:defRPr>
            </a:lvl1pPr>
          </a:lstStyle>
          <a:p>
            <a:pPr>
              <a:defRPr u="none"/>
            </a:pPr>
            <a:r>
              <a:rPr u="sng">
                <a:hlinkClick r:id="rId4"/>
              </a:rPr>
              <a:t>http://bit.ly/2tbm12e</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p:cNvSpPr>
          <p:nvPr>
            <p:ph type="ctrTitle"/>
          </p:nvPr>
        </p:nvSpPr>
        <p:spPr>
          <a:xfrm>
            <a:off x="1270000" y="-1773181"/>
            <a:ext cx="10464800" cy="3302001"/>
          </a:xfrm>
          <a:prstGeom prst="rect">
            <a:avLst/>
          </a:prstGeom>
        </p:spPr>
        <p:txBody>
          <a:bodyPr/>
          <a:lstStyle>
            <a:lvl1pPr>
              <a:defRPr sz="3100" b="1">
                <a:latin typeface="Helvetica"/>
                <a:ea typeface="Helvetica"/>
                <a:cs typeface="Helvetica"/>
                <a:sym typeface="Helvetica"/>
              </a:defRPr>
            </a:lvl1pPr>
          </a:lstStyle>
          <a:p>
            <a:r>
              <a:t>What version of Python?</a:t>
            </a:r>
          </a:p>
        </p:txBody>
      </p:sp>
      <p:pic>
        <p:nvPicPr>
          <p:cNvPr id="184" name="Screen Shot 2017-07-15 at 6.28.59 PM.png"/>
          <p:cNvPicPr>
            <a:picLocks noChangeAspect="1"/>
          </p:cNvPicPr>
          <p:nvPr/>
        </p:nvPicPr>
        <p:blipFill>
          <a:blip r:embed="rId2">
            <a:extLst/>
          </a:blip>
          <a:stretch>
            <a:fillRect/>
          </a:stretch>
        </p:blipFill>
        <p:spPr>
          <a:xfrm>
            <a:off x="10532288" y="252637"/>
            <a:ext cx="1890242" cy="1847669"/>
          </a:xfrm>
          <a:prstGeom prst="rect">
            <a:avLst/>
          </a:prstGeom>
          <a:ln w="12700">
            <a:miter lim="400000"/>
          </a:ln>
        </p:spPr>
      </p:pic>
      <p:pic>
        <p:nvPicPr>
          <p:cNvPr id="185" name="Screen Shot 2017-07-15 at 6.20.39 PM-filtered.png"/>
          <p:cNvPicPr>
            <a:picLocks noChangeAspect="1"/>
          </p:cNvPicPr>
          <p:nvPr/>
        </p:nvPicPr>
        <p:blipFill>
          <a:blip r:embed="rId3">
            <a:extLst/>
          </a:blip>
          <a:stretch>
            <a:fillRect/>
          </a:stretch>
        </p:blipFill>
        <p:spPr>
          <a:xfrm>
            <a:off x="174109" y="151929"/>
            <a:ext cx="2298403" cy="2049085"/>
          </a:xfrm>
          <a:prstGeom prst="rect">
            <a:avLst/>
          </a:prstGeom>
          <a:ln w="12700">
            <a:miter lim="400000"/>
          </a:ln>
        </p:spPr>
      </p:pic>
      <p:pic>
        <p:nvPicPr>
          <p:cNvPr id="186" name="Screen Shot 2017-07-15 at 6.46.55 PM.png"/>
          <p:cNvPicPr>
            <a:picLocks noChangeAspect="1"/>
          </p:cNvPicPr>
          <p:nvPr/>
        </p:nvPicPr>
        <p:blipFill>
          <a:blip r:embed="rId4">
            <a:extLst/>
          </a:blip>
          <a:stretch>
            <a:fillRect/>
          </a:stretch>
        </p:blipFill>
        <p:spPr>
          <a:xfrm>
            <a:off x="1562100" y="2667000"/>
            <a:ext cx="9880600" cy="4419600"/>
          </a:xfrm>
          <a:prstGeom prst="rect">
            <a:avLst/>
          </a:prstGeom>
          <a:ln w="12700">
            <a:miter lim="400000"/>
          </a:ln>
        </p:spPr>
      </p:pic>
      <p:sp>
        <p:nvSpPr>
          <p:cNvPr id="187" name="Shape 187"/>
          <p:cNvSpPr/>
          <p:nvPr/>
        </p:nvSpPr>
        <p:spPr>
          <a:xfrm>
            <a:off x="5263387" y="8224780"/>
            <a:ext cx="24780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2.7  vs.  3.6</a:t>
            </a:r>
          </a:p>
        </p:txBody>
      </p:sp>
      <p:sp>
        <p:nvSpPr>
          <p:cNvPr id="188" name="Shape 188"/>
          <p:cNvSpPr/>
          <p:nvPr/>
        </p:nvSpPr>
        <p:spPr>
          <a:xfrm>
            <a:off x="7004463" y="8237480"/>
            <a:ext cx="749187" cy="656105"/>
          </a:xfrm>
          <a:prstGeom prst="rect">
            <a:avLst/>
          </a:prstGeom>
          <a:ln w="25400">
            <a:solidFill>
              <a:srgbClr val="85888D"/>
            </a:solidFill>
            <a:miter lim="400000"/>
          </a:ln>
        </p:spPr>
        <p:txBody>
          <a:bodyPr lIns="50800" tIns="50800" rIns="50800" bIns="50800" anchor="ctr"/>
          <a:lstStyle/>
          <a:p>
            <a:pPr>
              <a:defRPr sz="2400"/>
            </a:pPr>
            <a:endParaRPr/>
          </a:p>
        </p:txBody>
      </p:sp>
      <p:sp>
        <p:nvSpPr>
          <p:cNvPr id="189" name="Shape 189"/>
          <p:cNvSpPr/>
          <p:nvPr/>
        </p:nvSpPr>
        <p:spPr>
          <a:xfrm>
            <a:off x="4920488" y="7331840"/>
            <a:ext cx="3163825"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Forked in 2008</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p:cNvSpPr>
          <p:nvPr>
            <p:ph type="ctrTitle"/>
          </p:nvPr>
        </p:nvSpPr>
        <p:spPr>
          <a:xfrm>
            <a:off x="1270000" y="-1773181"/>
            <a:ext cx="10464800" cy="3302001"/>
          </a:xfrm>
          <a:prstGeom prst="rect">
            <a:avLst/>
          </a:prstGeom>
        </p:spPr>
        <p:txBody>
          <a:bodyPr/>
          <a:lstStyle>
            <a:lvl1pPr>
              <a:defRPr sz="3100" b="1">
                <a:latin typeface="Helvetica"/>
                <a:ea typeface="Helvetica"/>
                <a:cs typeface="Helvetica"/>
                <a:sym typeface="Helvetica"/>
              </a:defRPr>
            </a:lvl1pPr>
          </a:lstStyle>
          <a:p>
            <a:r>
              <a:t>What about R and SAS?</a:t>
            </a:r>
          </a:p>
        </p:txBody>
      </p:sp>
      <p:pic>
        <p:nvPicPr>
          <p:cNvPr id="192" name="Screen Shot 2017-07-15 at 9.19.57 PM.png"/>
          <p:cNvPicPr>
            <a:picLocks noChangeAspect="1"/>
          </p:cNvPicPr>
          <p:nvPr/>
        </p:nvPicPr>
        <p:blipFill>
          <a:blip r:embed="rId2">
            <a:extLst/>
          </a:blip>
          <a:stretch>
            <a:fillRect/>
          </a:stretch>
        </p:blipFill>
        <p:spPr>
          <a:xfrm>
            <a:off x="10500981" y="402009"/>
            <a:ext cx="1993593" cy="1548926"/>
          </a:xfrm>
          <a:prstGeom prst="rect">
            <a:avLst/>
          </a:prstGeom>
          <a:ln w="12700">
            <a:miter lim="400000"/>
          </a:ln>
        </p:spPr>
      </p:pic>
      <p:pic>
        <p:nvPicPr>
          <p:cNvPr id="193" name="Screen Shot 2017-07-15 at 9.22.50 PM.png"/>
          <p:cNvPicPr>
            <a:picLocks noChangeAspect="1"/>
          </p:cNvPicPr>
          <p:nvPr/>
        </p:nvPicPr>
        <p:blipFill>
          <a:blip r:embed="rId3">
            <a:extLst/>
          </a:blip>
          <a:stretch>
            <a:fillRect/>
          </a:stretch>
        </p:blipFill>
        <p:spPr>
          <a:xfrm>
            <a:off x="587616" y="1951354"/>
            <a:ext cx="11829568" cy="7298692"/>
          </a:xfrm>
          <a:prstGeom prst="rect">
            <a:avLst/>
          </a:prstGeom>
          <a:ln w="12700">
            <a:miter lim="400000"/>
          </a:ln>
        </p:spPr>
      </p:pic>
      <p:sp>
        <p:nvSpPr>
          <p:cNvPr id="194" name="Shape 194"/>
          <p:cNvSpPr/>
          <p:nvPr/>
        </p:nvSpPr>
        <p:spPr>
          <a:xfrm>
            <a:off x="2577028" y="6005061"/>
            <a:ext cx="729437" cy="696658"/>
          </a:xfrm>
          <a:prstGeom prst="rect">
            <a:avLst/>
          </a:prstGeom>
          <a:solidFill>
            <a:srgbClr val="FFFFFF"/>
          </a:solidFill>
          <a:ln w="12700">
            <a:miter lim="400000"/>
          </a:ln>
        </p:spPr>
        <p:txBody>
          <a:bodyPr lIns="50800" tIns="50800" rIns="50800" bIns="50800" anchor="ctr"/>
          <a:lstStyle/>
          <a:p>
            <a:pPr>
              <a:defRPr sz="2400"/>
            </a:pPr>
            <a:endParaRPr/>
          </a:p>
        </p:txBody>
      </p:sp>
      <p:pic>
        <p:nvPicPr>
          <p:cNvPr id="195" name="Screen Shot 2017-07-15 at 6.20.39 PM-filtered.png"/>
          <p:cNvPicPr>
            <a:picLocks noChangeAspect="1"/>
          </p:cNvPicPr>
          <p:nvPr/>
        </p:nvPicPr>
        <p:blipFill>
          <a:blip r:embed="rId4">
            <a:extLst/>
          </a:blip>
          <a:stretch>
            <a:fillRect/>
          </a:stretch>
        </p:blipFill>
        <p:spPr>
          <a:xfrm>
            <a:off x="174109" y="151929"/>
            <a:ext cx="2298403" cy="2049085"/>
          </a:xfrm>
          <a:prstGeom prst="rect">
            <a:avLst/>
          </a:prstGeom>
          <a:ln w="12700">
            <a:miter lim="400000"/>
          </a:ln>
        </p:spPr>
      </p:pic>
      <p:pic>
        <p:nvPicPr>
          <p:cNvPr id="196" name="Screen Shot 2017-07-17 at 8.53.41 PM.png"/>
          <p:cNvPicPr>
            <a:picLocks noChangeAspect="1"/>
          </p:cNvPicPr>
          <p:nvPr/>
        </p:nvPicPr>
        <p:blipFill>
          <a:blip r:embed="rId5">
            <a:extLst/>
          </a:blip>
          <a:stretch>
            <a:fillRect/>
          </a:stretch>
        </p:blipFill>
        <p:spPr>
          <a:xfrm>
            <a:off x="-1" y="2008953"/>
            <a:ext cx="13004801" cy="7183494"/>
          </a:xfrm>
          <a:prstGeom prst="rect">
            <a:avLst/>
          </a:prstGeom>
          <a:ln w="12700">
            <a:miter lim="400000"/>
          </a:ln>
        </p:spPr>
      </p:pic>
      <p:sp>
        <p:nvSpPr>
          <p:cNvPr id="197" name="Shape 197"/>
          <p:cNvSpPr/>
          <p:nvPr/>
        </p:nvSpPr>
        <p:spPr>
          <a:xfrm>
            <a:off x="4653711" y="8898456"/>
            <a:ext cx="369737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KDnuggets, 2016</a:t>
            </a:r>
          </a:p>
        </p:txBody>
      </p:sp>
    </p:spTree>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Screen Shot 2017-07-15 at 4.58.19 PM.png"/>
          <p:cNvPicPr>
            <a:picLocks noGrp="1" noChangeAspect="1"/>
          </p:cNvPicPr>
          <p:nvPr>
            <p:ph type="pic" idx="13"/>
          </p:nvPr>
        </p:nvPicPr>
        <p:blipFill>
          <a:blip r:embed="rId2">
            <a:extLst/>
          </a:blip>
          <a:srcRect/>
          <a:stretch>
            <a:fillRect/>
          </a:stretch>
        </p:blipFill>
        <p:spPr>
          <a:xfrm>
            <a:off x="0" y="1700899"/>
            <a:ext cx="13004800" cy="6580402"/>
          </a:xfrm>
          <a:prstGeom prst="rect">
            <a:avLst/>
          </a:prstGeom>
        </p:spPr>
      </p:pic>
      <p:sp>
        <p:nvSpPr>
          <p:cNvPr id="200" name="Shape 200"/>
          <p:cNvSpPr/>
          <p:nvPr/>
        </p:nvSpPr>
        <p:spPr>
          <a:xfrm>
            <a:off x="439460" y="8937673"/>
            <a:ext cx="12125879" cy="60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700"/>
            </a:lvl1pPr>
          </a:lstStyle>
          <a:p>
            <a:r>
              <a:t>“The ratings are based on the number of skilled engineers world-wide, courses and third party vendors. Popular search engines such as Google, Bing, Yahoo!, Wikipedia, Amazon, YouTube and Baidu are used to calculate the ratings.”</a:t>
            </a:r>
          </a:p>
        </p:txBody>
      </p:sp>
      <p:sp>
        <p:nvSpPr>
          <p:cNvPr id="201" name="Shape 201"/>
          <p:cNvSpPr/>
          <p:nvPr/>
        </p:nvSpPr>
        <p:spPr>
          <a:xfrm>
            <a:off x="2948055" y="546100"/>
            <a:ext cx="925249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t>Top 10 Programming languages as of 6/17</a:t>
            </a:r>
          </a:p>
        </p:txBody>
      </p:sp>
      <p:grpSp>
        <p:nvGrpSpPr>
          <p:cNvPr id="204" name="Group 204"/>
          <p:cNvGrpSpPr/>
          <p:nvPr/>
        </p:nvGrpSpPr>
        <p:grpSpPr>
          <a:xfrm>
            <a:off x="10490200" y="6375400"/>
            <a:ext cx="2298403" cy="1270000"/>
            <a:chOff x="0" y="0"/>
            <a:chExt cx="2298402" cy="1270000"/>
          </a:xfrm>
        </p:grpSpPr>
        <p:sp>
          <p:nvSpPr>
            <p:cNvPr id="202" name="Shape 202"/>
            <p:cNvSpPr/>
            <p:nvPr/>
          </p:nvSpPr>
          <p:spPr>
            <a:xfrm>
              <a:off x="0" y="0"/>
              <a:ext cx="2298403" cy="1270000"/>
            </a:xfrm>
            <a:custGeom>
              <a:avLst/>
              <a:gdLst/>
              <a:ahLst/>
              <a:cxnLst>
                <a:cxn ang="0">
                  <a:pos x="wd2" y="hd2"/>
                </a:cxn>
                <a:cxn ang="5400000">
                  <a:pos x="wd2" y="hd2"/>
                </a:cxn>
                <a:cxn ang="10800000">
                  <a:pos x="wd2" y="hd2"/>
                </a:cxn>
                <a:cxn ang="16200000">
                  <a:pos x="wd2" y="hd2"/>
                </a:cxn>
              </a:cxnLst>
              <a:rect l="0" t="0" r="r" b="b"/>
              <a:pathLst>
                <a:path w="21600" h="21600" extrusionOk="0">
                  <a:moveTo>
                    <a:pt x="7639" y="14256"/>
                  </a:moveTo>
                  <a:lnTo>
                    <a:pt x="7639" y="21600"/>
                  </a:lnTo>
                  <a:lnTo>
                    <a:pt x="0" y="10800"/>
                  </a:lnTo>
                  <a:lnTo>
                    <a:pt x="7639" y="0"/>
                  </a:lnTo>
                  <a:lnTo>
                    <a:pt x="7639" y="7344"/>
                  </a:lnTo>
                  <a:lnTo>
                    <a:pt x="21600" y="7344"/>
                  </a:lnTo>
                  <a:lnTo>
                    <a:pt x="21600" y="14256"/>
                  </a:lnTo>
                  <a:close/>
                </a:path>
              </a:pathLst>
            </a:cu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203" name="Shape 203"/>
            <p:cNvSpPr/>
            <p:nvPr/>
          </p:nvSpPr>
          <p:spPr>
            <a:xfrm>
              <a:off x="941007" y="425449"/>
              <a:ext cx="1018060" cy="419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100" b="1">
                  <a:latin typeface="Helvetica"/>
                  <a:ea typeface="Helvetica"/>
                  <a:cs typeface="Helvetica"/>
                  <a:sym typeface="Helvetica"/>
                </a:defRPr>
              </a:lvl1pPr>
            </a:lstStyle>
            <a:p>
              <a:r>
                <a:t>Python</a:t>
              </a:r>
            </a:p>
          </p:txBody>
        </p:sp>
      </p:grpSp>
      <p:pic>
        <p:nvPicPr>
          <p:cNvPr id="205" name="Screen Shot 2017-07-15 at 6.20.39 PM-filtered.png"/>
          <p:cNvPicPr>
            <a:picLocks noChangeAspect="1"/>
          </p:cNvPicPr>
          <p:nvPr/>
        </p:nvPicPr>
        <p:blipFill>
          <a:blip r:embed="rId3">
            <a:extLst/>
          </a:blip>
          <a:stretch>
            <a:fillRect/>
          </a:stretch>
        </p:blipFill>
        <p:spPr>
          <a:xfrm>
            <a:off x="153496" y="151929"/>
            <a:ext cx="2298403" cy="2049085"/>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1"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p:cNvSpPr>
          <p:nvPr>
            <p:ph type="ctrTitle"/>
          </p:nvPr>
        </p:nvSpPr>
        <p:spPr>
          <a:xfrm>
            <a:off x="1270000" y="-1101053"/>
            <a:ext cx="10464800" cy="3302001"/>
          </a:xfrm>
          <a:prstGeom prst="rect">
            <a:avLst/>
          </a:prstGeom>
        </p:spPr>
        <p:txBody>
          <a:bodyPr/>
          <a:lstStyle/>
          <a:p>
            <a:r>
              <a:t>Let’s get started!</a:t>
            </a:r>
          </a:p>
        </p:txBody>
      </p:sp>
      <p:pic>
        <p:nvPicPr>
          <p:cNvPr id="208" name="Screen Shot 2017-07-15 at 11.25.02 PM.png"/>
          <p:cNvPicPr>
            <a:picLocks noChangeAspect="1"/>
          </p:cNvPicPr>
          <p:nvPr/>
        </p:nvPicPr>
        <p:blipFill>
          <a:blip r:embed="rId2">
            <a:extLst/>
          </a:blip>
          <a:stretch>
            <a:fillRect/>
          </a:stretch>
        </p:blipFill>
        <p:spPr>
          <a:xfrm>
            <a:off x="3340100" y="2990850"/>
            <a:ext cx="6324600" cy="5219700"/>
          </a:xfrm>
          <a:prstGeom prst="rect">
            <a:avLst/>
          </a:prstGeom>
          <a:ln w="12700">
            <a:miter lim="400000"/>
          </a:ln>
        </p:spPr>
      </p:pic>
      <p:pic>
        <p:nvPicPr>
          <p:cNvPr id="209" name="Screen Shot 2017-07-15 at 5.50.13 PM.png"/>
          <p:cNvPicPr>
            <a:picLocks noChangeAspect="1"/>
          </p:cNvPicPr>
          <p:nvPr/>
        </p:nvPicPr>
        <p:blipFill>
          <a:blip r:embed="rId3">
            <a:extLst/>
          </a:blip>
          <a:stretch>
            <a:fillRect/>
          </a:stretch>
        </p:blipFill>
        <p:spPr>
          <a:xfrm>
            <a:off x="2051050" y="2520950"/>
            <a:ext cx="8902700" cy="6159500"/>
          </a:xfrm>
          <a:prstGeom prst="rect">
            <a:avLst/>
          </a:prstGeom>
          <a:ln w="12700">
            <a:miter lim="400000"/>
          </a:ln>
        </p:spPr>
      </p:pic>
      <p:grpSp>
        <p:nvGrpSpPr>
          <p:cNvPr id="213" name="Group 213"/>
          <p:cNvGrpSpPr/>
          <p:nvPr/>
        </p:nvGrpSpPr>
        <p:grpSpPr>
          <a:xfrm>
            <a:off x="1440309" y="797934"/>
            <a:ext cx="10137282" cy="8881632"/>
            <a:chOff x="0" y="0"/>
            <a:chExt cx="10137281" cy="8881630"/>
          </a:xfrm>
        </p:grpSpPr>
        <p:pic>
          <p:nvPicPr>
            <p:cNvPr id="210" name="Screen Shot 2017-07-15 at 5.47.14 PM.png"/>
            <p:cNvPicPr>
              <a:picLocks noChangeAspect="1"/>
            </p:cNvPicPr>
            <p:nvPr/>
          </p:nvPicPr>
          <p:blipFill>
            <a:blip r:embed="rId4">
              <a:extLst/>
            </a:blip>
            <a:stretch>
              <a:fillRect/>
            </a:stretch>
          </p:blipFill>
          <p:spPr>
            <a:xfrm>
              <a:off x="176580" y="1532732"/>
              <a:ext cx="9796421" cy="7330656"/>
            </a:xfrm>
            <a:prstGeom prst="rect">
              <a:avLst/>
            </a:prstGeom>
            <a:ln w="12700" cap="flat">
              <a:noFill/>
              <a:miter lim="400000"/>
            </a:ln>
            <a:effectLst/>
          </p:spPr>
        </p:pic>
        <p:sp>
          <p:nvSpPr>
            <p:cNvPr id="211" name="Shape 211"/>
            <p:cNvSpPr/>
            <p:nvPr/>
          </p:nvSpPr>
          <p:spPr>
            <a:xfrm>
              <a:off x="9943221" y="723899"/>
              <a:ext cx="194061" cy="8157732"/>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2400"/>
              </a:pPr>
              <a:endParaRPr/>
            </a:p>
          </p:txBody>
        </p:sp>
        <p:sp>
          <p:nvSpPr>
            <p:cNvPr id="212" name="Shape 212"/>
            <p:cNvSpPr/>
            <p:nvPr/>
          </p:nvSpPr>
          <p:spPr>
            <a:xfrm>
              <a:off x="0" y="0"/>
              <a:ext cx="194060" cy="815773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2400"/>
              </a:pPr>
              <a:endParaRP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 grpId="1" animBg="1" advAuto="0"/>
      <p:bldP spid="213" grpId="2"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p:cNvSpPr>
          <p:nvPr>
            <p:ph type="title"/>
          </p:nvPr>
        </p:nvSpPr>
        <p:spPr>
          <a:prstGeom prst="rect">
            <a:avLst/>
          </a:prstGeom>
        </p:spPr>
        <p:txBody>
          <a:bodyPr/>
          <a:lstStyle>
            <a:lvl1pPr>
              <a:defRPr sz="5500" b="1">
                <a:latin typeface="Helvetica"/>
                <a:ea typeface="Helvetica"/>
                <a:cs typeface="Helvetica"/>
                <a:sym typeface="Helvetica"/>
              </a:defRPr>
            </a:lvl1pPr>
          </a:lstStyle>
          <a:p>
            <a:r>
              <a:t>Let’s get started: Jupyter (mac)</a:t>
            </a:r>
          </a:p>
        </p:txBody>
      </p:sp>
      <p:sp>
        <p:nvSpPr>
          <p:cNvPr id="216" name="Shape 216"/>
          <p:cNvSpPr>
            <a:spLocks noGrp="1"/>
          </p:cNvSpPr>
          <p:nvPr>
            <p:ph type="body" idx="1"/>
          </p:nvPr>
        </p:nvSpPr>
        <p:spPr>
          <a:prstGeom prst="rect">
            <a:avLst/>
          </a:prstGeom>
        </p:spPr>
        <p:txBody>
          <a:bodyPr anchor="t"/>
          <a:lstStyle/>
          <a:p>
            <a:r>
              <a:t>Open Terminal</a:t>
            </a:r>
          </a:p>
          <a:p>
            <a:r>
              <a:t>type “jupyter notebook”</a:t>
            </a:r>
          </a:p>
          <a:p>
            <a:r>
              <a:t>New -&gt; Python [Root]</a:t>
            </a:r>
          </a:p>
          <a:p>
            <a:r>
              <a:t>quit: Use Control-C to stop this server and shut down all kernels (twice to skip confirmation).</a:t>
            </a:r>
          </a:p>
        </p:txBody>
      </p:sp>
      <p:pic>
        <p:nvPicPr>
          <p:cNvPr id="217" name="Screen Shot 2017-07-15 at 9.37.51 PM.png"/>
          <p:cNvPicPr>
            <a:picLocks noChangeAspect="1"/>
          </p:cNvPicPr>
          <p:nvPr/>
        </p:nvPicPr>
        <p:blipFill>
          <a:blip r:embed="rId2">
            <a:extLst/>
          </a:blip>
          <a:stretch>
            <a:fillRect/>
          </a:stretch>
        </p:blipFill>
        <p:spPr>
          <a:xfrm>
            <a:off x="9042289" y="2483310"/>
            <a:ext cx="2298701" cy="2006601"/>
          </a:xfrm>
          <a:prstGeom prst="rect">
            <a:avLst/>
          </a:prstGeom>
          <a:ln w="12700">
            <a:miter lim="400000"/>
          </a:ln>
        </p:spPr>
      </p:pic>
      <p:pic>
        <p:nvPicPr>
          <p:cNvPr id="218" name="Screen Shot 2017-07-15 at 9.40.34 PM.png"/>
          <p:cNvPicPr>
            <a:picLocks noChangeAspect="1"/>
          </p:cNvPicPr>
          <p:nvPr/>
        </p:nvPicPr>
        <p:blipFill>
          <a:blip r:embed="rId3">
            <a:extLst/>
          </a:blip>
          <a:stretch>
            <a:fillRect/>
          </a:stretch>
        </p:blipFill>
        <p:spPr>
          <a:xfrm>
            <a:off x="8042810" y="4961697"/>
            <a:ext cx="3505201" cy="3073401"/>
          </a:xfrm>
          <a:prstGeom prst="rect">
            <a:avLst/>
          </a:prstGeom>
          <a:ln w="12700">
            <a:miter lim="400000"/>
          </a:ln>
        </p:spPr>
      </p:pic>
      <p:pic>
        <p:nvPicPr>
          <p:cNvPr id="219" name="Screen Shot 2017-07-15 at 9.45.58 PM.png"/>
          <p:cNvPicPr>
            <a:picLocks noChangeAspect="1"/>
          </p:cNvPicPr>
          <p:nvPr/>
        </p:nvPicPr>
        <p:blipFill>
          <a:blip r:embed="rId4">
            <a:extLst/>
          </a:blip>
          <a:stretch>
            <a:fillRect/>
          </a:stretch>
        </p:blipFill>
        <p:spPr>
          <a:xfrm>
            <a:off x="8682149" y="8645914"/>
            <a:ext cx="4241801" cy="977901"/>
          </a:xfrm>
          <a:prstGeom prst="rect">
            <a:avLst/>
          </a:prstGeom>
          <a:ln w="12700">
            <a:miter lim="400000"/>
          </a:ln>
        </p:spPr>
      </p:pic>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p:cNvSpPr>
          <p:nvPr>
            <p:ph type="title"/>
          </p:nvPr>
        </p:nvSpPr>
        <p:spPr>
          <a:prstGeom prst="rect">
            <a:avLst/>
          </a:prstGeom>
        </p:spPr>
        <p:txBody>
          <a:bodyPr/>
          <a:lstStyle>
            <a:lvl1pPr>
              <a:defRPr sz="5500" b="1">
                <a:latin typeface="Helvetica"/>
                <a:ea typeface="Helvetica"/>
                <a:cs typeface="Helvetica"/>
                <a:sym typeface="Helvetica"/>
              </a:defRPr>
            </a:lvl1pPr>
          </a:lstStyle>
          <a:p>
            <a:r>
              <a:t>Let’s get started: Jupyter (PC)</a:t>
            </a:r>
          </a:p>
        </p:txBody>
      </p:sp>
      <p:sp>
        <p:nvSpPr>
          <p:cNvPr id="222" name="Shape 222"/>
          <p:cNvSpPr>
            <a:spLocks noGrp="1"/>
          </p:cNvSpPr>
          <p:nvPr>
            <p:ph type="body" idx="1"/>
          </p:nvPr>
        </p:nvSpPr>
        <p:spPr>
          <a:prstGeom prst="rect">
            <a:avLst/>
          </a:prstGeom>
        </p:spPr>
        <p:txBody>
          <a:bodyPr anchor="t"/>
          <a:lstStyle/>
          <a:p>
            <a:r>
              <a:t>Open: Installed as a program - click on the icon </a:t>
            </a:r>
          </a:p>
          <a:p>
            <a:r>
              <a:t>New -&gt; Python [Root]</a:t>
            </a:r>
          </a:p>
        </p:txBody>
      </p:sp>
      <p:pic>
        <p:nvPicPr>
          <p:cNvPr id="223" name="Screen Shot 2017-07-15 at 9.40.34 PM.png"/>
          <p:cNvPicPr>
            <a:picLocks noChangeAspect="1"/>
          </p:cNvPicPr>
          <p:nvPr/>
        </p:nvPicPr>
        <p:blipFill>
          <a:blip r:embed="rId2">
            <a:extLst/>
          </a:blip>
          <a:stretch>
            <a:fillRect/>
          </a:stretch>
        </p:blipFill>
        <p:spPr>
          <a:xfrm>
            <a:off x="8042810" y="4961697"/>
            <a:ext cx="3505201" cy="3073401"/>
          </a:xfrm>
          <a:prstGeom prst="rect">
            <a:avLst/>
          </a:prstGeom>
          <a:ln w="12700">
            <a:miter lim="400000"/>
          </a:ln>
        </p:spPr>
      </p:pic>
      <p:pic>
        <p:nvPicPr>
          <p:cNvPr id="224" name="Screen Shot 2017-07-15 at 9.45.58 PM.png"/>
          <p:cNvPicPr>
            <a:picLocks noChangeAspect="1"/>
          </p:cNvPicPr>
          <p:nvPr/>
        </p:nvPicPr>
        <p:blipFill>
          <a:blip r:embed="rId3">
            <a:extLst/>
          </a:blip>
          <a:stretch>
            <a:fillRect/>
          </a:stretch>
        </p:blipFill>
        <p:spPr>
          <a:xfrm>
            <a:off x="8682149" y="8645914"/>
            <a:ext cx="4241801" cy="977901"/>
          </a:xfrm>
          <a:prstGeom prst="rect">
            <a:avLst/>
          </a:prstGeom>
          <a:ln w="12700">
            <a:miter lim="400000"/>
          </a:ln>
        </p:spPr>
      </p:pic>
      <p:pic>
        <p:nvPicPr>
          <p:cNvPr id="225" name="pasted-image.tiff"/>
          <p:cNvPicPr>
            <a:picLocks noChangeAspect="1"/>
          </p:cNvPicPr>
          <p:nvPr/>
        </p:nvPicPr>
        <p:blipFill>
          <a:blip r:embed="rId4">
            <a:extLst/>
          </a:blip>
          <a:srcRect t="4917" r="22351"/>
          <a:stretch>
            <a:fillRect/>
          </a:stretch>
        </p:blipFill>
        <p:spPr>
          <a:xfrm>
            <a:off x="1005245" y="4497975"/>
            <a:ext cx="5326325" cy="9273972"/>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1"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p:cNvSpPr>
          <p:nvPr>
            <p:ph type="title"/>
          </p:nvPr>
        </p:nvSpPr>
        <p:spPr>
          <a:xfrm>
            <a:off x="952500" y="96971"/>
            <a:ext cx="11099800" cy="2159001"/>
          </a:xfrm>
          <a:prstGeom prst="rect">
            <a:avLst/>
          </a:prstGeom>
        </p:spPr>
        <p:txBody>
          <a:bodyPr/>
          <a:lstStyle/>
          <a:p>
            <a:r>
              <a:t>Math</a:t>
            </a:r>
          </a:p>
        </p:txBody>
      </p:sp>
      <p:pic>
        <p:nvPicPr>
          <p:cNvPr id="228" name="Screen Shot 2017-07-17 at 8.47.49 PM.png"/>
          <p:cNvPicPr>
            <a:picLocks noChangeAspect="1"/>
          </p:cNvPicPr>
          <p:nvPr/>
        </p:nvPicPr>
        <p:blipFill>
          <a:blip r:embed="rId2">
            <a:extLst/>
          </a:blip>
          <a:stretch>
            <a:fillRect/>
          </a:stretch>
        </p:blipFill>
        <p:spPr>
          <a:xfrm>
            <a:off x="1760473" y="2538833"/>
            <a:ext cx="9483854" cy="6428534"/>
          </a:xfrm>
          <a:prstGeom prst="rect">
            <a:avLst/>
          </a:prstGeom>
          <a:ln w="12700">
            <a:miter lim="400000"/>
          </a:ln>
        </p:spPr>
      </p:pic>
      <p:grpSp>
        <p:nvGrpSpPr>
          <p:cNvPr id="231" name="Group 231"/>
          <p:cNvGrpSpPr/>
          <p:nvPr/>
        </p:nvGrpSpPr>
        <p:grpSpPr>
          <a:xfrm>
            <a:off x="174109" y="151929"/>
            <a:ext cx="12248421" cy="2049085"/>
            <a:chOff x="0" y="0"/>
            <a:chExt cx="12248420" cy="2049084"/>
          </a:xfrm>
        </p:grpSpPr>
        <p:pic>
          <p:nvPicPr>
            <p:cNvPr id="229" name="Screen Shot 2017-07-15 at 6.20.39 PM-filtered.png"/>
            <p:cNvPicPr>
              <a:picLocks noChangeAspect="1"/>
            </p:cNvPicPr>
            <p:nvPr/>
          </p:nvPicPr>
          <p:blipFill>
            <a:blip r:embed="rId3">
              <a:extLst/>
            </a:blip>
            <a:stretch>
              <a:fillRect/>
            </a:stretch>
          </p:blipFill>
          <p:spPr>
            <a:xfrm>
              <a:off x="0" y="0"/>
              <a:ext cx="2298403" cy="2049085"/>
            </a:xfrm>
            <a:prstGeom prst="rect">
              <a:avLst/>
            </a:prstGeom>
            <a:ln w="12700" cap="flat">
              <a:noFill/>
              <a:miter lim="400000"/>
            </a:ln>
            <a:effectLst/>
          </p:spPr>
        </p:pic>
        <p:pic>
          <p:nvPicPr>
            <p:cNvPr id="230" name="Screen Shot 2017-07-15 at 6.28.59 PM.png"/>
            <p:cNvPicPr>
              <a:picLocks noChangeAspect="1"/>
            </p:cNvPicPr>
            <p:nvPr/>
          </p:nvPicPr>
          <p:blipFill>
            <a:blip r:embed="rId4">
              <a:extLst/>
            </a:blip>
            <a:stretch>
              <a:fillRect/>
            </a:stretch>
          </p:blipFill>
          <p:spPr>
            <a:xfrm>
              <a:off x="10358178" y="100707"/>
              <a:ext cx="1890243" cy="1847670"/>
            </a:xfrm>
            <a:prstGeom prst="rect">
              <a:avLst/>
            </a:prstGeom>
            <a:ln w="12700" cap="flat">
              <a:noFill/>
              <a:miter lim="400000"/>
            </a:ln>
            <a:effectLst/>
          </p:spPr>
        </p:pic>
      </p:grpSp>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p:cNvSpPr>
          <p:nvPr>
            <p:ph type="title"/>
          </p:nvPr>
        </p:nvSpPr>
        <p:spPr>
          <a:xfrm>
            <a:off x="952500" y="96971"/>
            <a:ext cx="11099800" cy="2159001"/>
          </a:xfrm>
          <a:prstGeom prst="rect">
            <a:avLst/>
          </a:prstGeom>
        </p:spPr>
        <p:txBody>
          <a:bodyPr/>
          <a:lstStyle/>
          <a:p>
            <a:r>
              <a:t>Math</a:t>
            </a:r>
          </a:p>
        </p:txBody>
      </p:sp>
      <p:grpSp>
        <p:nvGrpSpPr>
          <p:cNvPr id="236" name="Group 236"/>
          <p:cNvGrpSpPr/>
          <p:nvPr/>
        </p:nvGrpSpPr>
        <p:grpSpPr>
          <a:xfrm>
            <a:off x="174109" y="151929"/>
            <a:ext cx="12248421" cy="2049085"/>
            <a:chOff x="0" y="0"/>
            <a:chExt cx="12248420" cy="2049084"/>
          </a:xfrm>
        </p:grpSpPr>
        <p:pic>
          <p:nvPicPr>
            <p:cNvPr id="234"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35"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pic>
        <p:nvPicPr>
          <p:cNvPr id="237" name="Screen Shot 2017-07-17 at 8.56.31 PM.png"/>
          <p:cNvPicPr>
            <a:picLocks noChangeAspect="1"/>
          </p:cNvPicPr>
          <p:nvPr/>
        </p:nvPicPr>
        <p:blipFill>
          <a:blip r:embed="rId4">
            <a:extLst/>
          </a:blip>
          <a:stretch>
            <a:fillRect/>
          </a:stretch>
        </p:blipFill>
        <p:spPr>
          <a:xfrm>
            <a:off x="0" y="2553166"/>
            <a:ext cx="13004801" cy="4893111"/>
          </a:xfrm>
          <a:prstGeom prst="rect">
            <a:avLst/>
          </a:prstGeom>
          <a:ln w="12700">
            <a:miter lim="400000"/>
          </a:ln>
        </p:spPr>
      </p:pic>
      <p:sp>
        <p:nvSpPr>
          <p:cNvPr id="238" name="Shape 238"/>
          <p:cNvSpPr/>
          <p:nvPr/>
        </p:nvSpPr>
        <p:spPr>
          <a:xfrm>
            <a:off x="1535607" y="7743471"/>
            <a:ext cx="9933586" cy="173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 reads in your head as “is”</a:t>
            </a:r>
          </a:p>
          <a:p>
            <a:endParaRPr/>
          </a:p>
          <a:p>
            <a:r>
              <a:t>“==“ reads in your head as “is actually equal to”</a:t>
            </a:r>
          </a:p>
        </p:txBody>
      </p:sp>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p:cNvSpPr>
          <p:nvPr>
            <p:ph type="title"/>
          </p:nvPr>
        </p:nvSpPr>
        <p:spPr>
          <a:xfrm>
            <a:off x="952500" y="96971"/>
            <a:ext cx="11099800" cy="2159001"/>
          </a:xfrm>
          <a:prstGeom prst="rect">
            <a:avLst/>
          </a:prstGeom>
        </p:spPr>
        <p:txBody>
          <a:bodyPr/>
          <a:lstStyle/>
          <a:p>
            <a:r>
              <a:t>if statement</a:t>
            </a:r>
          </a:p>
        </p:txBody>
      </p:sp>
      <p:grpSp>
        <p:nvGrpSpPr>
          <p:cNvPr id="243" name="Group 243"/>
          <p:cNvGrpSpPr/>
          <p:nvPr/>
        </p:nvGrpSpPr>
        <p:grpSpPr>
          <a:xfrm>
            <a:off x="174109" y="151929"/>
            <a:ext cx="12248421" cy="2049085"/>
            <a:chOff x="0" y="0"/>
            <a:chExt cx="12248420" cy="2049084"/>
          </a:xfrm>
        </p:grpSpPr>
        <p:pic>
          <p:nvPicPr>
            <p:cNvPr id="241"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42"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pic>
        <p:nvPicPr>
          <p:cNvPr id="244" name="Screen Shot 2017-07-17 at 9.05.40 PM.png"/>
          <p:cNvPicPr>
            <a:picLocks noChangeAspect="1"/>
          </p:cNvPicPr>
          <p:nvPr/>
        </p:nvPicPr>
        <p:blipFill>
          <a:blip r:embed="rId4">
            <a:extLst/>
          </a:blip>
          <a:stretch>
            <a:fillRect/>
          </a:stretch>
        </p:blipFill>
        <p:spPr>
          <a:xfrm>
            <a:off x="2775156" y="5172230"/>
            <a:ext cx="7454488" cy="1161740"/>
          </a:xfrm>
          <a:prstGeom prst="rect">
            <a:avLst/>
          </a:prstGeom>
          <a:ln w="12700">
            <a:miter lim="400000"/>
          </a:ln>
        </p:spPr>
      </p:pic>
      <p:grpSp>
        <p:nvGrpSpPr>
          <p:cNvPr id="247" name="Group 247"/>
          <p:cNvGrpSpPr/>
          <p:nvPr/>
        </p:nvGrpSpPr>
        <p:grpSpPr>
          <a:xfrm>
            <a:off x="3965282" y="3060078"/>
            <a:ext cx="6179059" cy="2140458"/>
            <a:chOff x="0" y="0"/>
            <a:chExt cx="6179058" cy="2140456"/>
          </a:xfrm>
        </p:grpSpPr>
        <p:sp>
          <p:nvSpPr>
            <p:cNvPr id="245" name="Shape 245"/>
            <p:cNvSpPr/>
            <p:nvPr/>
          </p:nvSpPr>
          <p:spPr>
            <a:xfrm>
              <a:off x="-1" y="0"/>
              <a:ext cx="6179059"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 reads in your head as “do”</a:t>
              </a:r>
            </a:p>
          </p:txBody>
        </p:sp>
        <p:sp>
          <p:nvSpPr>
            <p:cNvPr id="246" name="Shape 246"/>
            <p:cNvSpPr/>
            <p:nvPr/>
          </p:nvSpPr>
          <p:spPr>
            <a:xfrm flipH="1">
              <a:off x="1769024" y="790686"/>
              <a:ext cx="602733" cy="1349771"/>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grpSp>
        <p:nvGrpSpPr>
          <p:cNvPr id="250" name="Group 250"/>
          <p:cNvGrpSpPr/>
          <p:nvPr/>
        </p:nvGrpSpPr>
        <p:grpSpPr>
          <a:xfrm>
            <a:off x="1096506" y="3806457"/>
            <a:ext cx="3257984" cy="1297256"/>
            <a:chOff x="0" y="0"/>
            <a:chExt cx="3257983" cy="1297255"/>
          </a:xfrm>
        </p:grpSpPr>
        <p:sp>
          <p:nvSpPr>
            <p:cNvPr id="248" name="Shape 248"/>
            <p:cNvSpPr/>
            <p:nvPr/>
          </p:nvSpPr>
          <p:spPr>
            <a:xfrm>
              <a:off x="0" y="0"/>
              <a:ext cx="2451964"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Is this true?</a:t>
              </a:r>
            </a:p>
          </p:txBody>
        </p:sp>
        <p:sp>
          <p:nvSpPr>
            <p:cNvPr id="249" name="Shape 249"/>
            <p:cNvSpPr/>
            <p:nvPr/>
          </p:nvSpPr>
          <p:spPr>
            <a:xfrm>
              <a:off x="2487593" y="526865"/>
              <a:ext cx="770391" cy="770391"/>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grpSp>
        <p:nvGrpSpPr>
          <p:cNvPr id="253" name="Group 253"/>
          <p:cNvGrpSpPr/>
          <p:nvPr/>
        </p:nvGrpSpPr>
        <p:grpSpPr>
          <a:xfrm>
            <a:off x="3659079" y="6420136"/>
            <a:ext cx="5594065" cy="1597812"/>
            <a:chOff x="0" y="0"/>
            <a:chExt cx="5594064" cy="1597810"/>
          </a:xfrm>
        </p:grpSpPr>
        <p:sp>
          <p:nvSpPr>
            <p:cNvPr id="251" name="Shape 251"/>
            <p:cNvSpPr/>
            <p:nvPr/>
          </p:nvSpPr>
          <p:spPr>
            <a:xfrm>
              <a:off x="92576" y="950110"/>
              <a:ext cx="5501489"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exactly 4 spaces indented</a:t>
              </a:r>
            </a:p>
          </p:txBody>
        </p:sp>
        <p:sp>
          <p:nvSpPr>
            <p:cNvPr id="252" name="Shape 252"/>
            <p:cNvSpPr/>
            <p:nvPr/>
          </p:nvSpPr>
          <p:spPr>
            <a:xfrm flipH="1" flipV="1">
              <a:off x="0" y="-1"/>
              <a:ext cx="1840047" cy="85626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2" animBg="1" advAuto="0"/>
      <p:bldP spid="250" grpId="1" animBg="1" advAuto="0"/>
      <p:bldP spid="253" grpId="3"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952500" y="96971"/>
            <a:ext cx="11099800" cy="2159001"/>
          </a:xfrm>
          <a:prstGeom prst="rect">
            <a:avLst/>
          </a:prstGeom>
        </p:spPr>
        <p:txBody>
          <a:bodyPr/>
          <a:lstStyle/>
          <a:p>
            <a:r>
              <a:t>Types</a:t>
            </a:r>
          </a:p>
        </p:txBody>
      </p:sp>
      <p:grpSp>
        <p:nvGrpSpPr>
          <p:cNvPr id="258" name="Group 258"/>
          <p:cNvGrpSpPr/>
          <p:nvPr/>
        </p:nvGrpSpPr>
        <p:grpSpPr>
          <a:xfrm>
            <a:off x="174109" y="151929"/>
            <a:ext cx="12248421" cy="2049085"/>
            <a:chOff x="0" y="0"/>
            <a:chExt cx="12248420" cy="2049084"/>
          </a:xfrm>
        </p:grpSpPr>
        <p:pic>
          <p:nvPicPr>
            <p:cNvPr id="256"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57"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259" name="Shape 259"/>
          <p:cNvSpPr/>
          <p:nvPr/>
        </p:nvSpPr>
        <p:spPr>
          <a:xfrm>
            <a:off x="27914" y="9195720"/>
            <a:ext cx="12948972"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u="sng">
                <a:hlinkClick r:id="rId4"/>
              </a:defRPr>
            </a:lvl1pPr>
          </a:lstStyle>
          <a:p>
            <a:pPr>
              <a:defRPr u="none"/>
            </a:pPr>
            <a:r>
              <a:rPr u="sng">
                <a:hlinkClick r:id="rId4"/>
              </a:rPr>
              <a:t>https://learninglabs.cisco.com/posts/files/00-prep-04-python-primer2/assets/images/python-datatypes2.png</a:t>
            </a:r>
          </a:p>
        </p:txBody>
      </p:sp>
      <p:pic>
        <p:nvPicPr>
          <p:cNvPr id="260" name="Screen Shot 2017-07-17 at 9.14.18 PM.png"/>
          <p:cNvPicPr>
            <a:picLocks noChangeAspect="1"/>
          </p:cNvPicPr>
          <p:nvPr/>
        </p:nvPicPr>
        <p:blipFill>
          <a:blip r:embed="rId5">
            <a:extLst/>
          </a:blip>
          <a:stretch>
            <a:fillRect/>
          </a:stretch>
        </p:blipFill>
        <p:spPr>
          <a:xfrm>
            <a:off x="952500" y="2919948"/>
            <a:ext cx="11099800" cy="5611796"/>
          </a:xfrm>
          <a:prstGeom prst="rect">
            <a:avLst/>
          </a:prstGeom>
          <a:ln w="12700">
            <a:miter lim="400000"/>
          </a:ln>
        </p:spPr>
      </p:pic>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a:spLocks noGrp="1"/>
          </p:cNvSpPr>
          <p:nvPr>
            <p:ph type="ctrTitle"/>
          </p:nvPr>
        </p:nvSpPr>
        <p:spPr>
          <a:xfrm>
            <a:off x="1270000" y="2410834"/>
            <a:ext cx="10464800" cy="3302001"/>
          </a:xfrm>
          <a:prstGeom prst="rect">
            <a:avLst/>
          </a:prstGeom>
        </p:spPr>
        <p:txBody>
          <a:bodyPr/>
          <a:lstStyle/>
          <a:p>
            <a:pPr defTabSz="514095">
              <a:defRPr sz="7040"/>
            </a:pPr>
            <a:r>
              <a:rPr u="sng">
                <a:hlinkClick r:id="rId2"/>
              </a:rPr>
              <a:t>https://github.com/nuitrcs/pythonworkshops</a:t>
            </a:r>
            <a:r>
              <a:t>/Part_1</a:t>
            </a:r>
          </a:p>
        </p:txBody>
      </p:sp>
      <p:sp>
        <p:nvSpPr>
          <p:cNvPr id="128" name="Shape 128"/>
          <p:cNvSpPr>
            <a:spLocks noGrp="1"/>
          </p:cNvSpPr>
          <p:nvPr>
            <p:ph type="subTitle" sz="quarter" idx="1"/>
          </p:nvPr>
        </p:nvSpPr>
        <p:spPr>
          <a:xfrm>
            <a:off x="1270000" y="7539937"/>
            <a:ext cx="10464800" cy="1130301"/>
          </a:xfrm>
          <a:prstGeom prst="rect">
            <a:avLst/>
          </a:prstGeom>
        </p:spPr>
        <p:txBody>
          <a:bodyPr/>
          <a:lstStyle>
            <a:lvl1pPr>
              <a:defRPr sz="6100"/>
            </a:lvl1pPr>
          </a:lstStyle>
          <a:p>
            <a:r>
              <a:t>http://bit.ly/2tbm12e</a:t>
            </a:r>
          </a:p>
        </p:txBody>
      </p:sp>
      <p:sp>
        <p:nvSpPr>
          <p:cNvPr id="129" name="Shape 129"/>
          <p:cNvSpPr/>
          <p:nvPr/>
        </p:nvSpPr>
        <p:spPr>
          <a:xfrm>
            <a:off x="6242024" y="6302536"/>
            <a:ext cx="52075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or</a:t>
            </a:r>
          </a:p>
        </p:txBody>
      </p:sp>
      <p:grpSp>
        <p:nvGrpSpPr>
          <p:cNvPr id="132" name="Group 132"/>
          <p:cNvGrpSpPr/>
          <p:nvPr/>
        </p:nvGrpSpPr>
        <p:grpSpPr>
          <a:xfrm>
            <a:off x="2477050" y="228442"/>
            <a:ext cx="9911473" cy="2107636"/>
            <a:chOff x="0" y="0"/>
            <a:chExt cx="9911472" cy="2107635"/>
          </a:xfrm>
        </p:grpSpPr>
        <p:pic>
          <p:nvPicPr>
            <p:cNvPr id="130" name="Screen Shot 2017-07-15 at 6.28.59 PM.png"/>
            <p:cNvPicPr>
              <a:picLocks noChangeAspect="1"/>
            </p:cNvPicPr>
            <p:nvPr/>
          </p:nvPicPr>
          <p:blipFill>
            <a:blip r:embed="rId3">
              <a:extLst/>
            </a:blip>
            <a:stretch>
              <a:fillRect/>
            </a:stretch>
          </p:blipFill>
          <p:spPr>
            <a:xfrm>
              <a:off x="8021230" y="0"/>
              <a:ext cx="1890243" cy="1847669"/>
            </a:xfrm>
            <a:prstGeom prst="rect">
              <a:avLst/>
            </a:prstGeom>
            <a:ln w="12700" cap="flat">
              <a:noFill/>
              <a:miter lim="400000"/>
            </a:ln>
            <a:effectLst/>
          </p:spPr>
        </p:pic>
        <p:sp>
          <p:nvSpPr>
            <p:cNvPr id="131" name="Shape 131"/>
            <p:cNvSpPr/>
            <p:nvPr/>
          </p:nvSpPr>
          <p:spPr>
            <a:xfrm>
              <a:off x="0" y="1218635"/>
              <a:ext cx="6376874" cy="889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5200" i="1"/>
              </a:lvl1pPr>
            </a:lstStyle>
            <a:p>
              <a:r>
                <a:t>for non-programmers</a:t>
              </a:r>
            </a:p>
          </p:txBody>
        </p:sp>
      </p:grpSp>
      <p:sp>
        <p:nvSpPr>
          <p:cNvPr id="133" name="Shape 133"/>
          <p:cNvSpPr/>
          <p:nvPr/>
        </p:nvSpPr>
        <p:spPr>
          <a:xfrm>
            <a:off x="433087" y="587126"/>
            <a:ext cx="10464801" cy="1130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a:bodyPr>
          <a:lstStyle>
            <a:lvl1pPr defTabSz="452627">
              <a:defRPr sz="6732" b="1">
                <a:latin typeface="Helvetica"/>
                <a:ea typeface="Helvetica"/>
                <a:cs typeface="Helvetica"/>
                <a:sym typeface="Helvetica"/>
              </a:defRPr>
            </a:lvl1pPr>
          </a:lstStyle>
          <a:p>
            <a:r>
              <a:t>Introduction to Python</a:t>
            </a:r>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p:cNvSpPr>
          <p:nvPr>
            <p:ph type="title"/>
          </p:nvPr>
        </p:nvSpPr>
        <p:spPr>
          <a:xfrm>
            <a:off x="952500" y="96971"/>
            <a:ext cx="11099800" cy="2159001"/>
          </a:xfrm>
          <a:prstGeom prst="rect">
            <a:avLst/>
          </a:prstGeom>
        </p:spPr>
        <p:txBody>
          <a:bodyPr/>
          <a:lstStyle/>
          <a:p>
            <a:r>
              <a:t>Types</a:t>
            </a:r>
          </a:p>
        </p:txBody>
      </p:sp>
      <p:grpSp>
        <p:nvGrpSpPr>
          <p:cNvPr id="265" name="Group 265"/>
          <p:cNvGrpSpPr/>
          <p:nvPr/>
        </p:nvGrpSpPr>
        <p:grpSpPr>
          <a:xfrm>
            <a:off x="174109" y="151929"/>
            <a:ext cx="12248421" cy="2049085"/>
            <a:chOff x="0" y="0"/>
            <a:chExt cx="12248420" cy="2049084"/>
          </a:xfrm>
        </p:grpSpPr>
        <p:pic>
          <p:nvPicPr>
            <p:cNvPr id="263"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64"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266" name="Shape 266"/>
          <p:cNvSpPr/>
          <p:nvPr/>
        </p:nvSpPr>
        <p:spPr>
          <a:xfrm>
            <a:off x="27914" y="9195720"/>
            <a:ext cx="12948972"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100" u="sng">
                <a:hlinkClick r:id="rId4"/>
              </a:defRPr>
            </a:lvl1pPr>
          </a:lstStyle>
          <a:p>
            <a:pPr>
              <a:defRPr u="none"/>
            </a:pPr>
            <a:r>
              <a:rPr u="sng">
                <a:hlinkClick r:id="rId4"/>
              </a:rPr>
              <a:t>https://learninglabs.cisco.com/posts/files/00-prep-04-python-primer2/assets/images/python-datatypes2.png</a:t>
            </a:r>
          </a:p>
        </p:txBody>
      </p:sp>
      <p:sp>
        <p:nvSpPr>
          <p:cNvPr id="267" name="Shape 267"/>
          <p:cNvSpPr/>
          <p:nvPr/>
        </p:nvSpPr>
        <p:spPr>
          <a:xfrm>
            <a:off x="1643126" y="2819625"/>
            <a:ext cx="9718548" cy="119381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b="1">
                <a:latin typeface="Helvetica"/>
                <a:ea typeface="Helvetica"/>
                <a:cs typeface="Helvetica"/>
                <a:sym typeface="Helvetica"/>
              </a:rPr>
              <a:t>integer</a:t>
            </a:r>
            <a:r>
              <a:t>, also called an “</a:t>
            </a:r>
            <a:r>
              <a:rPr b="1">
                <a:latin typeface="Helvetica"/>
                <a:ea typeface="Helvetica"/>
                <a:cs typeface="Helvetica"/>
                <a:sym typeface="Helvetica"/>
              </a:rPr>
              <a:t>int</a:t>
            </a:r>
            <a:r>
              <a:t>” - no decimal point</a:t>
            </a:r>
          </a:p>
          <a:p>
            <a:r>
              <a:t>example: </a:t>
            </a:r>
            <a:r>
              <a:rPr b="1">
                <a:latin typeface="Helvetica"/>
                <a:ea typeface="Helvetica"/>
                <a:cs typeface="Helvetica"/>
                <a:sym typeface="Helvetica"/>
              </a:rPr>
              <a:t>10</a:t>
            </a:r>
          </a:p>
        </p:txBody>
      </p:sp>
      <p:sp>
        <p:nvSpPr>
          <p:cNvPr id="268" name="Shape 268"/>
          <p:cNvSpPr/>
          <p:nvPr/>
        </p:nvSpPr>
        <p:spPr>
          <a:xfrm>
            <a:off x="1490550" y="4816075"/>
            <a:ext cx="10310515" cy="176458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b="1" dirty="0">
                <a:latin typeface="Helvetica"/>
                <a:ea typeface="Helvetica"/>
                <a:cs typeface="Helvetica"/>
                <a:sym typeface="Helvetica"/>
              </a:rPr>
              <a:t>float</a:t>
            </a:r>
            <a:r>
              <a:rPr dirty="0"/>
              <a:t>, also called floating point number </a:t>
            </a:r>
            <a:r>
              <a:rPr lang="en-US" dirty="0" smtClean="0"/>
              <a:t>–</a:t>
            </a:r>
            <a:r>
              <a:rPr dirty="0" smtClean="0"/>
              <a:t> </a:t>
            </a:r>
            <a:endParaRPr lang="en-US" dirty="0" smtClean="0"/>
          </a:p>
          <a:p>
            <a:r>
              <a:rPr dirty="0" smtClean="0"/>
              <a:t>has </a:t>
            </a:r>
            <a:r>
              <a:rPr dirty="0"/>
              <a:t>a decimal point that can appear anywhere in </a:t>
            </a:r>
            <a:endParaRPr lang="en-US" dirty="0" smtClean="0"/>
          </a:p>
          <a:p>
            <a:r>
              <a:rPr dirty="0" smtClean="0"/>
              <a:t>the number</a:t>
            </a:r>
            <a:r>
              <a:rPr lang="en-US" dirty="0" smtClean="0"/>
              <a:t>.    </a:t>
            </a:r>
            <a:r>
              <a:rPr dirty="0" smtClean="0"/>
              <a:t>example</a:t>
            </a:r>
            <a:r>
              <a:rPr dirty="0"/>
              <a:t>: </a:t>
            </a:r>
            <a:r>
              <a:rPr b="1" dirty="0">
                <a:latin typeface="Helvetica"/>
                <a:ea typeface="Helvetica"/>
                <a:cs typeface="Helvetica"/>
                <a:sym typeface="Helvetica"/>
              </a:rPr>
              <a:t>10.0</a:t>
            </a:r>
            <a:r>
              <a:rPr dirty="0"/>
              <a:t>, </a:t>
            </a:r>
            <a:r>
              <a:rPr b="1" dirty="0">
                <a:latin typeface="Helvetica"/>
                <a:ea typeface="Helvetica"/>
                <a:cs typeface="Helvetica"/>
                <a:sym typeface="Helvetica"/>
              </a:rPr>
              <a:t>10.6</a:t>
            </a:r>
          </a:p>
        </p:txBody>
      </p:sp>
      <p:sp>
        <p:nvSpPr>
          <p:cNvPr id="269" name="Shape 269"/>
          <p:cNvSpPr/>
          <p:nvPr/>
        </p:nvSpPr>
        <p:spPr>
          <a:xfrm>
            <a:off x="2774899" y="7473485"/>
            <a:ext cx="774181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t>.123456789, 1234.56789,12345678.9</a:t>
            </a:r>
          </a:p>
        </p:txBody>
      </p:sp>
      <p:grpSp>
        <p:nvGrpSpPr>
          <p:cNvPr id="273" name="Group 273"/>
          <p:cNvGrpSpPr/>
          <p:nvPr/>
        </p:nvGrpSpPr>
        <p:grpSpPr>
          <a:xfrm>
            <a:off x="2904264" y="8158624"/>
            <a:ext cx="7264898" cy="491578"/>
            <a:chOff x="0" y="0"/>
            <a:chExt cx="7264897" cy="491577"/>
          </a:xfrm>
        </p:grpSpPr>
        <p:sp>
          <p:nvSpPr>
            <p:cNvPr id="270" name="Shape 270"/>
            <p:cNvSpPr/>
            <p:nvPr/>
          </p:nvSpPr>
          <p:spPr>
            <a:xfrm flipV="1">
              <a:off x="-1" y="-1"/>
              <a:ext cx="2" cy="491579"/>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sp>
          <p:nvSpPr>
            <p:cNvPr id="271" name="Shape 271"/>
            <p:cNvSpPr/>
            <p:nvPr/>
          </p:nvSpPr>
          <p:spPr>
            <a:xfrm flipV="1">
              <a:off x="3632448" y="-1"/>
              <a:ext cx="1" cy="491579"/>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sp>
          <p:nvSpPr>
            <p:cNvPr id="272" name="Shape 272"/>
            <p:cNvSpPr/>
            <p:nvPr/>
          </p:nvSpPr>
          <p:spPr>
            <a:xfrm flipV="1">
              <a:off x="7264897" y="-1"/>
              <a:ext cx="1" cy="491579"/>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sp>
        <p:nvSpPr>
          <p:cNvPr id="274" name="Shape 274"/>
          <p:cNvSpPr/>
          <p:nvPr/>
        </p:nvSpPr>
        <p:spPr>
          <a:xfrm>
            <a:off x="480716" y="8080563"/>
            <a:ext cx="196916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“floating”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2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8" grpId="1" animBg="1" advAuto="0"/>
      <p:bldP spid="269" grpId="2" animBg="1" advAuto="0"/>
      <p:bldP spid="273" grpId="3" animBg="1" advAuto="0"/>
      <p:bldP spid="274" grpId="4"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a:spLocks noGrp="1"/>
          </p:cNvSpPr>
          <p:nvPr>
            <p:ph type="title"/>
          </p:nvPr>
        </p:nvSpPr>
        <p:spPr>
          <a:xfrm>
            <a:off x="952500" y="96971"/>
            <a:ext cx="11099800" cy="2159001"/>
          </a:xfrm>
          <a:prstGeom prst="rect">
            <a:avLst/>
          </a:prstGeom>
        </p:spPr>
        <p:txBody>
          <a:bodyPr/>
          <a:lstStyle>
            <a:lvl1pPr>
              <a:defRPr sz="7300"/>
            </a:lvl1pPr>
          </a:lstStyle>
          <a:p>
            <a:r>
              <a:t>Floating Point Math</a:t>
            </a:r>
          </a:p>
        </p:txBody>
      </p:sp>
      <p:grpSp>
        <p:nvGrpSpPr>
          <p:cNvPr id="279" name="Group 279"/>
          <p:cNvGrpSpPr/>
          <p:nvPr/>
        </p:nvGrpSpPr>
        <p:grpSpPr>
          <a:xfrm>
            <a:off x="174109" y="151929"/>
            <a:ext cx="12248421" cy="2049085"/>
            <a:chOff x="0" y="0"/>
            <a:chExt cx="12248420" cy="2049084"/>
          </a:xfrm>
        </p:grpSpPr>
        <p:pic>
          <p:nvPicPr>
            <p:cNvPr id="277"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78"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280" name="Shape 280"/>
          <p:cNvSpPr/>
          <p:nvPr/>
        </p:nvSpPr>
        <p:spPr>
          <a:xfrm>
            <a:off x="596118" y="9069353"/>
            <a:ext cx="11812563"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100"/>
            </a:pPr>
            <a:r>
              <a:t>- </a:t>
            </a:r>
            <a:r>
              <a:rPr u="sng"/>
              <a:t>What Every Computer Scientist Should Know About Floating-Point Arithmetic</a:t>
            </a:r>
            <a:r>
              <a:t>, by David Goldberg</a:t>
            </a:r>
          </a:p>
        </p:txBody>
      </p:sp>
      <p:sp>
        <p:nvSpPr>
          <p:cNvPr id="281" name="Shape 281"/>
          <p:cNvSpPr/>
          <p:nvPr/>
        </p:nvSpPr>
        <p:spPr>
          <a:xfrm>
            <a:off x="1227902" y="2688771"/>
            <a:ext cx="10548997" cy="589282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200"/>
            </a:pPr>
            <a:r>
              <a:t>“</a:t>
            </a:r>
            <a:r>
              <a:rPr b="1">
                <a:latin typeface="Helvetica"/>
                <a:ea typeface="Helvetica"/>
                <a:cs typeface="Helvetica"/>
                <a:sym typeface="Helvetica"/>
              </a:rPr>
              <a:t>Squeezing infinitely many real numbers into a finite number of bits requires an approximate representation</a:t>
            </a:r>
            <a:r>
              <a:t>. Although there are infinitely many integers, in most programs the result of integer computations can be stored in 32 bits. In contrast, given any fixed number of bits, most calculations with real numbers will produce quantities that cannot be exactly represented using that many bits. Therefore </a:t>
            </a:r>
            <a:r>
              <a:rPr b="1">
                <a:latin typeface="Helvetica"/>
                <a:ea typeface="Helvetica"/>
                <a:cs typeface="Helvetica"/>
                <a:sym typeface="Helvetica"/>
              </a:rPr>
              <a:t>the result of a floating-point calculation must often be rounded in order to fit back into its finite representation.</a:t>
            </a:r>
            <a:r>
              <a:t> </a:t>
            </a:r>
            <a:r>
              <a:rPr i="1"/>
              <a:t>This rounding error is the characteristic feature of floating-point computation</a:t>
            </a:r>
            <a:r>
              <a:t>.”</a:t>
            </a: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Shape 283"/>
          <p:cNvSpPr>
            <a:spLocks noGrp="1"/>
          </p:cNvSpPr>
          <p:nvPr>
            <p:ph type="title"/>
          </p:nvPr>
        </p:nvSpPr>
        <p:spPr>
          <a:xfrm>
            <a:off x="952500" y="96971"/>
            <a:ext cx="11099800" cy="2159001"/>
          </a:xfrm>
          <a:prstGeom prst="rect">
            <a:avLst/>
          </a:prstGeom>
        </p:spPr>
        <p:txBody>
          <a:bodyPr/>
          <a:lstStyle>
            <a:lvl1pPr>
              <a:defRPr sz="7300"/>
            </a:lvl1pPr>
          </a:lstStyle>
          <a:p>
            <a:r>
              <a:t>Floating Point Math</a:t>
            </a:r>
          </a:p>
        </p:txBody>
      </p:sp>
      <p:grpSp>
        <p:nvGrpSpPr>
          <p:cNvPr id="286" name="Group 286"/>
          <p:cNvGrpSpPr/>
          <p:nvPr/>
        </p:nvGrpSpPr>
        <p:grpSpPr>
          <a:xfrm>
            <a:off x="174109" y="151929"/>
            <a:ext cx="12248421" cy="2049085"/>
            <a:chOff x="0" y="0"/>
            <a:chExt cx="12248420" cy="2049084"/>
          </a:xfrm>
        </p:grpSpPr>
        <p:pic>
          <p:nvPicPr>
            <p:cNvPr id="284"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85"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287" name="Shape 287"/>
          <p:cNvSpPr/>
          <p:nvPr/>
        </p:nvSpPr>
        <p:spPr>
          <a:xfrm>
            <a:off x="596118" y="7248120"/>
            <a:ext cx="11812563"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100"/>
            </a:pPr>
            <a:r>
              <a:t>- </a:t>
            </a:r>
            <a:r>
              <a:rPr u="sng"/>
              <a:t>What Every Computer Scientist Should Know About Floating-Point Arithmetic</a:t>
            </a:r>
            <a:r>
              <a:t>, by David Goldberg</a:t>
            </a:r>
          </a:p>
        </p:txBody>
      </p:sp>
      <p:sp>
        <p:nvSpPr>
          <p:cNvPr id="288" name="Shape 288"/>
          <p:cNvSpPr/>
          <p:nvPr/>
        </p:nvSpPr>
        <p:spPr>
          <a:xfrm>
            <a:off x="1227902" y="3747362"/>
            <a:ext cx="10548997" cy="29972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200"/>
            </a:pPr>
            <a:r>
              <a:t>“The most common situation is illustrated by the decimal number 0.1. Although it has a finite decimal representation, in binary it has an infinite repeating representation. </a:t>
            </a:r>
            <a:r>
              <a:rPr b="1">
                <a:latin typeface="Helvetica"/>
                <a:ea typeface="Helvetica"/>
                <a:cs typeface="Helvetica"/>
                <a:sym typeface="Helvetica"/>
              </a:rPr>
              <a:t>The number 0.1 lies strictly between two floating-point numbers and is exactly representable by neither of them.</a:t>
            </a:r>
            <a:r>
              <a:t>”</a:t>
            </a:r>
          </a:p>
        </p:txBody>
      </p:sp>
      <p:sp>
        <p:nvSpPr>
          <p:cNvPr id="289" name="Shape 289"/>
          <p:cNvSpPr/>
          <p:nvPr/>
        </p:nvSpPr>
        <p:spPr>
          <a:xfrm>
            <a:off x="2912753" y="8221073"/>
            <a:ext cx="6771133"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http://floating-point-gui.de/basic/</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 grpId="1"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1" name="Screen Shot 2017-07-18 at 8.11.24 AM.png"/>
          <p:cNvPicPr>
            <a:picLocks noChangeAspect="1"/>
          </p:cNvPicPr>
          <p:nvPr/>
        </p:nvPicPr>
        <p:blipFill>
          <a:blip r:embed="rId2">
            <a:extLst/>
          </a:blip>
          <a:stretch>
            <a:fillRect/>
          </a:stretch>
        </p:blipFill>
        <p:spPr>
          <a:xfrm>
            <a:off x="2075719" y="3307074"/>
            <a:ext cx="8853362" cy="5403687"/>
          </a:xfrm>
          <a:prstGeom prst="rect">
            <a:avLst/>
          </a:prstGeom>
          <a:ln w="12700">
            <a:miter lim="400000"/>
          </a:ln>
        </p:spPr>
      </p:pic>
      <p:sp>
        <p:nvSpPr>
          <p:cNvPr id="292" name="Shape 292"/>
          <p:cNvSpPr>
            <a:spLocks noGrp="1"/>
          </p:cNvSpPr>
          <p:nvPr>
            <p:ph type="title" idx="4294967295"/>
          </p:nvPr>
        </p:nvSpPr>
        <p:spPr>
          <a:xfrm>
            <a:off x="952500" y="96971"/>
            <a:ext cx="11099800" cy="2159001"/>
          </a:xfrm>
          <a:prstGeom prst="rect">
            <a:avLst/>
          </a:prstGeom>
        </p:spPr>
        <p:txBody>
          <a:bodyPr/>
          <a:lstStyle>
            <a:lvl1pPr>
              <a:defRPr sz="7300"/>
            </a:lvl1pPr>
          </a:lstStyle>
          <a:p>
            <a:r>
              <a:t>Strings</a:t>
            </a:r>
          </a:p>
        </p:txBody>
      </p:sp>
      <p:grpSp>
        <p:nvGrpSpPr>
          <p:cNvPr id="295" name="Group 295"/>
          <p:cNvGrpSpPr/>
          <p:nvPr/>
        </p:nvGrpSpPr>
        <p:grpSpPr>
          <a:xfrm>
            <a:off x="174109" y="151929"/>
            <a:ext cx="12248421" cy="2049085"/>
            <a:chOff x="0" y="0"/>
            <a:chExt cx="12248420" cy="2049084"/>
          </a:xfrm>
        </p:grpSpPr>
        <p:pic>
          <p:nvPicPr>
            <p:cNvPr id="293" name="Screen Shot 2017-07-15 at 6.20.39 PM-filtered.png"/>
            <p:cNvPicPr>
              <a:picLocks noChangeAspect="1"/>
            </p:cNvPicPr>
            <p:nvPr/>
          </p:nvPicPr>
          <p:blipFill>
            <a:blip r:embed="rId3">
              <a:extLst/>
            </a:blip>
            <a:stretch>
              <a:fillRect/>
            </a:stretch>
          </p:blipFill>
          <p:spPr>
            <a:xfrm>
              <a:off x="0" y="0"/>
              <a:ext cx="2298403" cy="2049085"/>
            </a:xfrm>
            <a:prstGeom prst="rect">
              <a:avLst/>
            </a:prstGeom>
            <a:ln w="12700" cap="flat">
              <a:noFill/>
              <a:miter lim="400000"/>
            </a:ln>
            <a:effectLst/>
          </p:spPr>
        </p:pic>
        <p:pic>
          <p:nvPicPr>
            <p:cNvPr id="294" name="Screen Shot 2017-07-15 at 6.28.59 PM.png"/>
            <p:cNvPicPr>
              <a:picLocks noChangeAspect="1"/>
            </p:cNvPicPr>
            <p:nvPr/>
          </p:nvPicPr>
          <p:blipFill>
            <a:blip r:embed="rId4">
              <a:extLst/>
            </a:blip>
            <a:stretch>
              <a:fillRect/>
            </a:stretch>
          </p:blipFill>
          <p:spPr>
            <a:xfrm>
              <a:off x="10358178" y="100707"/>
              <a:ext cx="1890243" cy="1847670"/>
            </a:xfrm>
            <a:prstGeom prst="rect">
              <a:avLst/>
            </a:prstGeom>
            <a:ln w="12700" cap="flat">
              <a:noFill/>
              <a:miter lim="400000"/>
            </a:ln>
            <a:effectLst/>
          </p:spPr>
        </p:pic>
      </p:grpSp>
    </p:spTree>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p:cNvSpPr>
          <p:nvPr>
            <p:ph type="title"/>
          </p:nvPr>
        </p:nvSpPr>
        <p:spPr>
          <a:xfrm>
            <a:off x="952500" y="96971"/>
            <a:ext cx="11099800" cy="2159001"/>
          </a:xfrm>
          <a:prstGeom prst="rect">
            <a:avLst/>
          </a:prstGeom>
        </p:spPr>
        <p:txBody>
          <a:bodyPr/>
          <a:lstStyle>
            <a:lvl1pPr>
              <a:defRPr sz="7300"/>
            </a:lvl1pPr>
          </a:lstStyle>
          <a:p>
            <a:r>
              <a:t>Strings</a:t>
            </a:r>
          </a:p>
        </p:txBody>
      </p:sp>
      <p:grpSp>
        <p:nvGrpSpPr>
          <p:cNvPr id="300" name="Group 300"/>
          <p:cNvGrpSpPr/>
          <p:nvPr/>
        </p:nvGrpSpPr>
        <p:grpSpPr>
          <a:xfrm>
            <a:off x="174109" y="151929"/>
            <a:ext cx="12248421" cy="2049085"/>
            <a:chOff x="0" y="0"/>
            <a:chExt cx="12248420" cy="2049084"/>
          </a:xfrm>
        </p:grpSpPr>
        <p:pic>
          <p:nvPicPr>
            <p:cNvPr id="298"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299"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grpSp>
        <p:nvGrpSpPr>
          <p:cNvPr id="323" name="Group 323"/>
          <p:cNvGrpSpPr/>
          <p:nvPr/>
        </p:nvGrpSpPr>
        <p:grpSpPr>
          <a:xfrm>
            <a:off x="1885715" y="4676568"/>
            <a:ext cx="9632023" cy="752909"/>
            <a:chOff x="0" y="0"/>
            <a:chExt cx="9632021" cy="752907"/>
          </a:xfrm>
        </p:grpSpPr>
        <p:sp>
          <p:nvSpPr>
            <p:cNvPr id="301" name="Shape 301"/>
            <p:cNvSpPr/>
            <p:nvPr/>
          </p:nvSpPr>
          <p:spPr>
            <a:xfrm>
              <a:off x="61288" y="52603"/>
              <a:ext cx="9463237"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a:latin typeface="Helvetica"/>
                  <a:ea typeface="Helvetica"/>
                  <a:cs typeface="Helvetica"/>
                  <a:sym typeface="Helvetica"/>
                </a:defRPr>
              </a:lvl1pPr>
            </a:lstStyle>
            <a:p>
              <a:r>
                <a:t>T   h   i   s       i   s       a      s   t   r   i   n   g   !</a:t>
              </a:r>
            </a:p>
          </p:txBody>
        </p:sp>
        <p:grpSp>
          <p:nvGrpSpPr>
            <p:cNvPr id="314" name="Group 314"/>
            <p:cNvGrpSpPr/>
            <p:nvPr/>
          </p:nvGrpSpPr>
          <p:grpSpPr>
            <a:xfrm>
              <a:off x="-1" y="0"/>
              <a:ext cx="5681076" cy="752908"/>
              <a:chOff x="0" y="0"/>
              <a:chExt cx="5681074" cy="752907"/>
            </a:xfrm>
          </p:grpSpPr>
          <p:grpSp>
            <p:nvGrpSpPr>
              <p:cNvPr id="307" name="Group 307"/>
              <p:cNvGrpSpPr/>
              <p:nvPr/>
            </p:nvGrpSpPr>
            <p:grpSpPr>
              <a:xfrm>
                <a:off x="0" y="0"/>
                <a:ext cx="2840055" cy="752908"/>
                <a:chOff x="0" y="0"/>
                <a:chExt cx="2840054" cy="752907"/>
              </a:xfrm>
            </p:grpSpPr>
            <p:sp>
              <p:nvSpPr>
                <p:cNvPr id="302" name="Shape 302"/>
                <p:cNvSpPr/>
                <p:nvPr/>
              </p:nvSpPr>
              <p:spPr>
                <a:xfrm>
                  <a:off x="0"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03" name="Shape 303"/>
                <p:cNvSpPr/>
                <p:nvPr/>
              </p:nvSpPr>
              <p:spPr>
                <a:xfrm>
                  <a:off x="508025"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04" name="Shape 304"/>
                <p:cNvSpPr/>
                <p:nvPr/>
              </p:nvSpPr>
              <p:spPr>
                <a:xfrm>
                  <a:off x="1110843"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05" name="Shape 305"/>
                <p:cNvSpPr/>
                <p:nvPr/>
              </p:nvSpPr>
              <p:spPr>
                <a:xfrm>
                  <a:off x="171366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06" name="Shape 306"/>
                <p:cNvSpPr/>
                <p:nvPr/>
              </p:nvSpPr>
              <p:spPr>
                <a:xfrm>
                  <a:off x="2323261"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grpSp>
          <p:grpSp>
            <p:nvGrpSpPr>
              <p:cNvPr id="313" name="Group 313"/>
              <p:cNvGrpSpPr/>
              <p:nvPr/>
            </p:nvGrpSpPr>
            <p:grpSpPr>
              <a:xfrm>
                <a:off x="2841020" y="0"/>
                <a:ext cx="2840055" cy="752908"/>
                <a:chOff x="0" y="0"/>
                <a:chExt cx="2840054" cy="752907"/>
              </a:xfrm>
            </p:grpSpPr>
            <p:sp>
              <p:nvSpPr>
                <p:cNvPr id="308" name="Shape 308"/>
                <p:cNvSpPr/>
                <p:nvPr/>
              </p:nvSpPr>
              <p:spPr>
                <a:xfrm>
                  <a:off x="0"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09" name="Shape 309"/>
                <p:cNvSpPr/>
                <p:nvPr/>
              </p:nvSpPr>
              <p:spPr>
                <a:xfrm>
                  <a:off x="508025"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0" name="Shape 310"/>
                <p:cNvSpPr/>
                <p:nvPr/>
              </p:nvSpPr>
              <p:spPr>
                <a:xfrm>
                  <a:off x="1110843"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1" name="Shape 311"/>
                <p:cNvSpPr/>
                <p:nvPr/>
              </p:nvSpPr>
              <p:spPr>
                <a:xfrm>
                  <a:off x="171366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2" name="Shape 312"/>
                <p:cNvSpPr/>
                <p:nvPr/>
              </p:nvSpPr>
              <p:spPr>
                <a:xfrm>
                  <a:off x="2323261"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grpSp>
        </p:grpSp>
        <p:grpSp>
          <p:nvGrpSpPr>
            <p:cNvPr id="320" name="Group 320"/>
            <p:cNvGrpSpPr/>
            <p:nvPr/>
          </p:nvGrpSpPr>
          <p:grpSpPr>
            <a:xfrm>
              <a:off x="5672735" y="0"/>
              <a:ext cx="2840056" cy="752908"/>
              <a:chOff x="0" y="0"/>
              <a:chExt cx="2840054" cy="752907"/>
            </a:xfrm>
          </p:grpSpPr>
          <p:sp>
            <p:nvSpPr>
              <p:cNvPr id="315" name="Shape 315"/>
              <p:cNvSpPr/>
              <p:nvPr/>
            </p:nvSpPr>
            <p:spPr>
              <a:xfrm>
                <a:off x="0"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6" name="Shape 316"/>
              <p:cNvSpPr/>
              <p:nvPr/>
            </p:nvSpPr>
            <p:spPr>
              <a:xfrm>
                <a:off x="508025"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7" name="Shape 317"/>
              <p:cNvSpPr/>
              <p:nvPr/>
            </p:nvSpPr>
            <p:spPr>
              <a:xfrm>
                <a:off x="1110843"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8" name="Shape 318"/>
              <p:cNvSpPr/>
              <p:nvPr/>
            </p:nvSpPr>
            <p:spPr>
              <a:xfrm>
                <a:off x="171366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19" name="Shape 319"/>
              <p:cNvSpPr/>
              <p:nvPr/>
            </p:nvSpPr>
            <p:spPr>
              <a:xfrm>
                <a:off x="2323261"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grpSp>
        <p:sp>
          <p:nvSpPr>
            <p:cNvPr id="321" name="Shape 321"/>
            <p:cNvSpPr/>
            <p:nvPr/>
          </p:nvSpPr>
          <p:spPr>
            <a:xfrm>
              <a:off x="8513756"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22" name="Shape 322"/>
            <p:cNvSpPr/>
            <p:nvPr/>
          </p:nvSpPr>
          <p:spPr>
            <a:xfrm>
              <a:off x="9021782"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grpSp>
      <p:grpSp>
        <p:nvGrpSpPr>
          <p:cNvPr id="326" name="Group 326"/>
          <p:cNvGrpSpPr/>
          <p:nvPr/>
        </p:nvGrpSpPr>
        <p:grpSpPr>
          <a:xfrm>
            <a:off x="2450109" y="5645650"/>
            <a:ext cx="4829000" cy="1491086"/>
            <a:chOff x="0" y="0"/>
            <a:chExt cx="4828998" cy="1491085"/>
          </a:xfrm>
        </p:grpSpPr>
        <p:sp>
          <p:nvSpPr>
            <p:cNvPr id="324" name="Shape 324"/>
            <p:cNvSpPr/>
            <p:nvPr/>
          </p:nvSpPr>
          <p:spPr>
            <a:xfrm>
              <a:off x="420676" y="843385"/>
              <a:ext cx="440832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Individual characters</a:t>
              </a:r>
            </a:p>
          </p:txBody>
        </p:sp>
        <p:sp>
          <p:nvSpPr>
            <p:cNvPr id="325" name="Shape 325"/>
            <p:cNvSpPr/>
            <p:nvPr/>
          </p:nvSpPr>
          <p:spPr>
            <a:xfrm flipH="1" flipV="1">
              <a:off x="-1" y="-1"/>
              <a:ext cx="1530429" cy="737961"/>
            </a:xfrm>
            <a:prstGeom prst="line">
              <a:avLst/>
            </a:prstGeom>
            <a:noFill/>
            <a:ln w="25400" cap="flat">
              <a:solidFill>
                <a:srgbClr val="85888D"/>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sp>
        <p:nvSpPr>
          <p:cNvPr id="327" name="Shape 327"/>
          <p:cNvSpPr/>
          <p:nvPr/>
        </p:nvSpPr>
        <p:spPr>
          <a:xfrm>
            <a:off x="1883562" y="3914294"/>
            <a:ext cx="9636329" cy="546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900"/>
            </a:lvl1pPr>
          </a:lstStyle>
          <a:p>
            <a:r>
              <a:t>1   2    3    4    5    6    7   8   9   10  11 12  13 14  15 16  17</a:t>
            </a:r>
          </a:p>
        </p:txBody>
      </p:sp>
      <p:grpSp>
        <p:nvGrpSpPr>
          <p:cNvPr id="330" name="Group 330"/>
          <p:cNvGrpSpPr/>
          <p:nvPr/>
        </p:nvGrpSpPr>
        <p:grpSpPr>
          <a:xfrm>
            <a:off x="3171529" y="1942591"/>
            <a:ext cx="7060395" cy="6373263"/>
            <a:chOff x="0" y="0"/>
            <a:chExt cx="7060394" cy="6373261"/>
          </a:xfrm>
        </p:grpSpPr>
        <p:pic>
          <p:nvPicPr>
            <p:cNvPr id="329" name="Screen Shot 2017-07-15 at 5.48.19 PM.png"/>
            <p:cNvPicPr>
              <a:picLocks noChangeAspect="1"/>
            </p:cNvPicPr>
            <p:nvPr/>
          </p:nvPicPr>
          <p:blipFill>
            <a:blip r:embed="rId4">
              <a:extLst/>
            </a:blip>
            <a:stretch>
              <a:fillRect/>
            </a:stretch>
          </p:blipFill>
          <p:spPr>
            <a:xfrm>
              <a:off x="127000" y="88900"/>
              <a:ext cx="6806395" cy="6043062"/>
            </a:xfrm>
            <a:prstGeom prst="rect">
              <a:avLst/>
            </a:prstGeom>
            <a:ln>
              <a:noFill/>
            </a:ln>
            <a:effectLst/>
          </p:spPr>
        </p:pic>
        <p:pic>
          <p:nvPicPr>
            <p:cNvPr id="328" name="Picture 327"/>
            <p:cNvPicPr>
              <a:picLocks/>
            </p:cNvPicPr>
            <p:nvPr/>
          </p:nvPicPr>
          <p:blipFill>
            <a:blip r:embed="rId5">
              <a:extLst/>
            </a:blip>
            <a:stretch>
              <a:fillRect/>
            </a:stretch>
          </p:blipFill>
          <p:spPr>
            <a:xfrm>
              <a:off x="0" y="0"/>
              <a:ext cx="7060395" cy="6373262"/>
            </a:xfrm>
            <a:prstGeom prst="rect">
              <a:avLst/>
            </a:prstGeom>
            <a:effectLst/>
          </p:spPr>
        </p:pic>
      </p:grpSp>
      <p:sp>
        <p:nvSpPr>
          <p:cNvPr id="331" name="Shape 331"/>
          <p:cNvSpPr/>
          <p:nvPr/>
        </p:nvSpPr>
        <p:spPr>
          <a:xfrm>
            <a:off x="1934756" y="3926994"/>
            <a:ext cx="9533941" cy="546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900"/>
            </a:lvl1pPr>
          </a:lstStyle>
          <a:p>
            <a:r>
              <a:t>0   1   2    3    4    5    6    7   8   9   10  11 12  13 14  15 16</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xit" fill="hold" grpId="5" nodeType="clickEffect">
                                  <p:stCondLst>
                                    <p:cond delay="0"/>
                                  </p:stCondLst>
                                  <p:iterate>
                                    <p:tmAbs val="0"/>
                                  </p:iterate>
                                  <p:childTnLst>
                                    <p:animEffect transition="out" filter="dissolve">
                                      <p:cBhvr>
                                        <p:cTn id="22" dur="1000" fill="hold"/>
                                        <p:tgtEl>
                                          <p:spTgt spid="330"/>
                                        </p:tgtEl>
                                      </p:cBhvr>
                                    </p:animEffect>
                                    <p:set>
                                      <p:cBhvr>
                                        <p:cTn id="23" fill="hold">
                                          <p:stCondLst>
                                            <p:cond delay="999"/>
                                          </p:stCondLst>
                                        </p:cTn>
                                        <p:tgtEl>
                                          <p:spTgt spid="330"/>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9" presetClass="exit" fill="hold" grpId="6" nodeType="clickEffect">
                                  <p:stCondLst>
                                    <p:cond delay="0"/>
                                  </p:stCondLst>
                                  <p:iterate>
                                    <p:tmAbs val="0"/>
                                  </p:iterate>
                                  <p:childTnLst>
                                    <p:animEffect transition="out" filter="dissolve">
                                      <p:cBhvr>
                                        <p:cTn id="27" dur="1000" fill="hold"/>
                                        <p:tgtEl>
                                          <p:spTgt spid="327"/>
                                        </p:tgtEl>
                                      </p:cBhvr>
                                    </p:animEffect>
                                    <p:set>
                                      <p:cBhvr>
                                        <p:cTn id="28" fill="hold">
                                          <p:stCondLst>
                                            <p:cond delay="999"/>
                                          </p:stCondLst>
                                        </p:cTn>
                                        <p:tgtEl>
                                          <p:spTgt spid="327"/>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7" nodeType="clickEffect">
                                  <p:stCondLst>
                                    <p:cond delay="0"/>
                                  </p:stCondLst>
                                  <p:iterate>
                                    <p:tmAbs val="0"/>
                                  </p:iterate>
                                  <p:childTnLst>
                                    <p:set>
                                      <p:cBhvr>
                                        <p:cTn id="32" fill="hold"/>
                                        <p:tgtEl>
                                          <p:spTgt spid="33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9" presetClass="exit" fill="hold" grpId="8" nodeType="clickEffect">
                                  <p:stCondLst>
                                    <p:cond delay="0"/>
                                  </p:stCondLst>
                                  <p:iterate>
                                    <p:tmAbs val="0"/>
                                  </p:iterate>
                                  <p:childTnLst>
                                    <p:animEffect transition="out" filter="dissolve">
                                      <p:cBhvr>
                                        <p:cTn id="36" dur="1000" fill="hold"/>
                                        <p:tgtEl>
                                          <p:spTgt spid="331"/>
                                        </p:tgtEl>
                                      </p:cBhvr>
                                    </p:animEffect>
                                    <p:set>
                                      <p:cBhvr>
                                        <p:cTn id="37" fill="hold">
                                          <p:stCondLst>
                                            <p:cond delay="999"/>
                                          </p:stCondLst>
                                        </p:cTn>
                                        <p:tgtEl>
                                          <p:spTgt spid="3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1" animBg="1" advAuto="0"/>
      <p:bldP spid="326" grpId="2" animBg="1" advAuto="0"/>
      <p:bldP spid="327" grpId="3" animBg="1" advAuto="0"/>
      <p:bldP spid="327" grpId="6" animBg="1" advAuto="0"/>
      <p:bldP spid="330" grpId="4" animBg="1" advAuto="0"/>
      <p:bldP spid="330" grpId="5" animBg="1" advAuto="0"/>
      <p:bldP spid="331" grpId="7" animBg="1" advAuto="0"/>
      <p:bldP spid="331" grpId="8"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Shape 333"/>
          <p:cNvSpPr>
            <a:spLocks noGrp="1"/>
          </p:cNvSpPr>
          <p:nvPr>
            <p:ph type="title"/>
          </p:nvPr>
        </p:nvSpPr>
        <p:spPr>
          <a:xfrm>
            <a:off x="952500" y="96971"/>
            <a:ext cx="11099800" cy="2159001"/>
          </a:xfrm>
          <a:prstGeom prst="rect">
            <a:avLst/>
          </a:prstGeom>
        </p:spPr>
        <p:txBody>
          <a:bodyPr/>
          <a:lstStyle>
            <a:lvl1pPr>
              <a:defRPr sz="7300"/>
            </a:lvl1pPr>
          </a:lstStyle>
          <a:p>
            <a:r>
              <a:t>Lists</a:t>
            </a:r>
          </a:p>
        </p:txBody>
      </p:sp>
      <p:grpSp>
        <p:nvGrpSpPr>
          <p:cNvPr id="336" name="Group 336"/>
          <p:cNvGrpSpPr/>
          <p:nvPr/>
        </p:nvGrpSpPr>
        <p:grpSpPr>
          <a:xfrm>
            <a:off x="174109" y="151929"/>
            <a:ext cx="12248421" cy="2049085"/>
            <a:chOff x="0" y="0"/>
            <a:chExt cx="12248420" cy="2049084"/>
          </a:xfrm>
        </p:grpSpPr>
        <p:pic>
          <p:nvPicPr>
            <p:cNvPr id="334"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335"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337" name="Shape 337"/>
          <p:cNvSpPr/>
          <p:nvPr/>
        </p:nvSpPr>
        <p:spPr>
          <a:xfrm>
            <a:off x="1947004" y="4729172"/>
            <a:ext cx="946323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t>T   h   i   s       i   s       a      s   t   r   i   n   g   !</a:t>
            </a:r>
          </a:p>
        </p:txBody>
      </p:sp>
      <p:grpSp>
        <p:nvGrpSpPr>
          <p:cNvPr id="355" name="Group 355"/>
          <p:cNvGrpSpPr/>
          <p:nvPr/>
        </p:nvGrpSpPr>
        <p:grpSpPr>
          <a:xfrm>
            <a:off x="1885715" y="4676568"/>
            <a:ext cx="9632023" cy="752909"/>
            <a:chOff x="0" y="0"/>
            <a:chExt cx="9632021" cy="752907"/>
          </a:xfrm>
        </p:grpSpPr>
        <p:sp>
          <p:nvSpPr>
            <p:cNvPr id="338" name="Shape 338"/>
            <p:cNvSpPr/>
            <p:nvPr/>
          </p:nvSpPr>
          <p:spPr>
            <a:xfrm>
              <a:off x="0"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39" name="Shape 339"/>
            <p:cNvSpPr/>
            <p:nvPr/>
          </p:nvSpPr>
          <p:spPr>
            <a:xfrm>
              <a:off x="508025"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0" name="Shape 340"/>
            <p:cNvSpPr/>
            <p:nvPr/>
          </p:nvSpPr>
          <p:spPr>
            <a:xfrm>
              <a:off x="1110843"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1" name="Shape 341"/>
            <p:cNvSpPr/>
            <p:nvPr/>
          </p:nvSpPr>
          <p:spPr>
            <a:xfrm>
              <a:off x="171366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2" name="Shape 342"/>
            <p:cNvSpPr/>
            <p:nvPr/>
          </p:nvSpPr>
          <p:spPr>
            <a:xfrm>
              <a:off x="2323261"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3" name="Shape 343"/>
            <p:cNvSpPr/>
            <p:nvPr/>
          </p:nvSpPr>
          <p:spPr>
            <a:xfrm>
              <a:off x="2841020"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4" name="Shape 344"/>
            <p:cNvSpPr/>
            <p:nvPr/>
          </p:nvSpPr>
          <p:spPr>
            <a:xfrm>
              <a:off x="3349045"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5" name="Shape 345"/>
            <p:cNvSpPr/>
            <p:nvPr/>
          </p:nvSpPr>
          <p:spPr>
            <a:xfrm>
              <a:off x="3951864"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6" name="Shape 346"/>
            <p:cNvSpPr/>
            <p:nvPr/>
          </p:nvSpPr>
          <p:spPr>
            <a:xfrm>
              <a:off x="455468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7" name="Shape 347"/>
            <p:cNvSpPr/>
            <p:nvPr/>
          </p:nvSpPr>
          <p:spPr>
            <a:xfrm>
              <a:off x="5164281"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8" name="Shape 348"/>
            <p:cNvSpPr/>
            <p:nvPr/>
          </p:nvSpPr>
          <p:spPr>
            <a:xfrm>
              <a:off x="5672735"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49" name="Shape 349"/>
            <p:cNvSpPr/>
            <p:nvPr/>
          </p:nvSpPr>
          <p:spPr>
            <a:xfrm>
              <a:off x="6180761"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50" name="Shape 350"/>
            <p:cNvSpPr/>
            <p:nvPr/>
          </p:nvSpPr>
          <p:spPr>
            <a:xfrm>
              <a:off x="6783578"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51" name="Shape 351"/>
            <p:cNvSpPr/>
            <p:nvPr/>
          </p:nvSpPr>
          <p:spPr>
            <a:xfrm>
              <a:off x="7386397"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52" name="Shape 352"/>
            <p:cNvSpPr/>
            <p:nvPr/>
          </p:nvSpPr>
          <p:spPr>
            <a:xfrm>
              <a:off x="7995997"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53" name="Shape 353"/>
            <p:cNvSpPr/>
            <p:nvPr/>
          </p:nvSpPr>
          <p:spPr>
            <a:xfrm>
              <a:off x="8513756" y="0"/>
              <a:ext cx="516794"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354" name="Shape 354"/>
            <p:cNvSpPr/>
            <p:nvPr/>
          </p:nvSpPr>
          <p:spPr>
            <a:xfrm>
              <a:off x="9021782" y="0"/>
              <a:ext cx="610240" cy="752908"/>
            </a:xfrm>
            <a:prstGeom prst="rect">
              <a:avLst/>
            </a:pr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grpSp>
      <p:grpSp>
        <p:nvGrpSpPr>
          <p:cNvPr id="358" name="Group 358"/>
          <p:cNvGrpSpPr/>
          <p:nvPr/>
        </p:nvGrpSpPr>
        <p:grpSpPr>
          <a:xfrm>
            <a:off x="2450109" y="5645650"/>
            <a:ext cx="4829000" cy="1491086"/>
            <a:chOff x="0" y="0"/>
            <a:chExt cx="4828998" cy="1491085"/>
          </a:xfrm>
        </p:grpSpPr>
        <p:sp>
          <p:nvSpPr>
            <p:cNvPr id="356" name="Shape 356"/>
            <p:cNvSpPr/>
            <p:nvPr/>
          </p:nvSpPr>
          <p:spPr>
            <a:xfrm>
              <a:off x="420676" y="843385"/>
              <a:ext cx="4408323"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Individual characters</a:t>
              </a:r>
            </a:p>
          </p:txBody>
        </p:sp>
        <p:sp>
          <p:nvSpPr>
            <p:cNvPr id="357" name="Shape 357"/>
            <p:cNvSpPr/>
            <p:nvPr/>
          </p:nvSpPr>
          <p:spPr>
            <a:xfrm flipH="1" flipV="1">
              <a:off x="-1" y="-1"/>
              <a:ext cx="1530429" cy="737961"/>
            </a:xfrm>
            <a:prstGeom prst="line">
              <a:avLst/>
            </a:prstGeom>
            <a:noFill/>
            <a:ln w="25400" cap="flat">
              <a:solidFill>
                <a:srgbClr val="85888D"/>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sp>
        <p:nvSpPr>
          <p:cNvPr id="359" name="Shape 359"/>
          <p:cNvSpPr/>
          <p:nvPr/>
        </p:nvSpPr>
        <p:spPr>
          <a:xfrm>
            <a:off x="1934756" y="3926994"/>
            <a:ext cx="9533941" cy="546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900"/>
            </a:lvl1pPr>
          </a:lstStyle>
          <a:p>
            <a:r>
              <a:t>0   1   2    3    4    5    6    7   8   9   10  11 12  13 14  15 16</a:t>
            </a:r>
          </a:p>
        </p:txBody>
      </p:sp>
      <p:grpSp>
        <p:nvGrpSpPr>
          <p:cNvPr id="365" name="Group 365"/>
          <p:cNvGrpSpPr/>
          <p:nvPr/>
        </p:nvGrpSpPr>
        <p:grpSpPr>
          <a:xfrm>
            <a:off x="563186" y="4368799"/>
            <a:ext cx="12182391" cy="1016001"/>
            <a:chOff x="-296418" y="0"/>
            <a:chExt cx="12182390" cy="1016000"/>
          </a:xfrm>
        </p:grpSpPr>
        <p:sp>
          <p:nvSpPr>
            <p:cNvPr id="360" name="Shape 360"/>
            <p:cNvSpPr/>
            <p:nvPr/>
          </p:nvSpPr>
          <p:spPr>
            <a:xfrm>
              <a:off x="-296419" y="-1"/>
              <a:ext cx="1935481" cy="1016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000"/>
              </a:lvl1pPr>
            </a:lstStyle>
            <a:p>
              <a:r>
                <a:t>“Jan”</a:t>
              </a:r>
            </a:p>
          </p:txBody>
        </p:sp>
        <p:sp>
          <p:nvSpPr>
            <p:cNvPr id="361" name="Shape 361"/>
            <p:cNvSpPr/>
            <p:nvPr/>
          </p:nvSpPr>
          <p:spPr>
            <a:xfrm>
              <a:off x="2183786" y="-1"/>
              <a:ext cx="2020063" cy="1016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000"/>
              </a:lvl1pPr>
            </a:lstStyle>
            <a:p>
              <a:r>
                <a:t>“Feb”</a:t>
              </a:r>
            </a:p>
          </p:txBody>
        </p:sp>
        <p:sp>
          <p:nvSpPr>
            <p:cNvPr id="362" name="Shape 362"/>
            <p:cNvSpPr/>
            <p:nvPr/>
          </p:nvSpPr>
          <p:spPr>
            <a:xfrm>
              <a:off x="4832472" y="-1"/>
              <a:ext cx="2019301" cy="1016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000"/>
              </a:lvl1pPr>
            </a:lstStyle>
            <a:p>
              <a:r>
                <a:t>“Mar”</a:t>
              </a:r>
            </a:p>
          </p:txBody>
        </p:sp>
        <p:sp>
          <p:nvSpPr>
            <p:cNvPr id="363" name="Shape 363"/>
            <p:cNvSpPr/>
            <p:nvPr/>
          </p:nvSpPr>
          <p:spPr>
            <a:xfrm>
              <a:off x="7480395" y="-1"/>
              <a:ext cx="1934719" cy="1016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000"/>
              </a:lvl1pPr>
            </a:lstStyle>
            <a:p>
              <a:r>
                <a:t>“Apr”</a:t>
              </a:r>
            </a:p>
          </p:txBody>
        </p:sp>
        <p:sp>
          <p:nvSpPr>
            <p:cNvPr id="364" name="Shape 364"/>
            <p:cNvSpPr/>
            <p:nvPr/>
          </p:nvSpPr>
          <p:spPr>
            <a:xfrm>
              <a:off x="9739418" y="-1"/>
              <a:ext cx="2146555" cy="1016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000"/>
              </a:lvl1pPr>
            </a:lstStyle>
            <a:p>
              <a:r>
                <a:t>“May”</a:t>
              </a:r>
            </a:p>
          </p:txBody>
        </p:sp>
      </p:grpSp>
      <p:sp>
        <p:nvSpPr>
          <p:cNvPr id="366" name="Shape 366"/>
          <p:cNvSpPr/>
          <p:nvPr/>
        </p:nvSpPr>
        <p:spPr>
          <a:xfrm>
            <a:off x="6038570" y="4552950"/>
            <a:ext cx="927660" cy="647701"/>
          </a:xfrm>
          <a:prstGeom prst="rect">
            <a:avLst/>
          </a:prstGeom>
          <a:ln w="12700">
            <a:miter lim="400000"/>
          </a:ln>
        </p:spPr>
        <p:txBody>
          <a:bodyPr wrap="none" lIns="50800" tIns="50800" rIns="50800" bIns="50800" anchor="ctr">
            <a:spAutoFit/>
          </a:bodyPr>
          <a:lstStyle/>
          <a:p>
            <a:endParaRPr/>
          </a:p>
        </p:txBody>
      </p:sp>
      <p:sp>
        <p:nvSpPr>
          <p:cNvPr id="367" name="Shape 367"/>
          <p:cNvSpPr/>
          <p:nvPr/>
        </p:nvSpPr>
        <p:spPr>
          <a:xfrm>
            <a:off x="1488287" y="2435354"/>
            <a:ext cx="1002822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0                 1                  2                 3                4</a:t>
            </a:r>
          </a:p>
        </p:txBody>
      </p:sp>
      <p:grpSp>
        <p:nvGrpSpPr>
          <p:cNvPr id="370" name="Group 370"/>
          <p:cNvGrpSpPr/>
          <p:nvPr/>
        </p:nvGrpSpPr>
        <p:grpSpPr>
          <a:xfrm>
            <a:off x="1624172" y="5645650"/>
            <a:ext cx="5101470" cy="2354960"/>
            <a:chOff x="0" y="0"/>
            <a:chExt cx="5101468" cy="2354959"/>
          </a:xfrm>
        </p:grpSpPr>
        <p:sp>
          <p:nvSpPr>
            <p:cNvPr id="368" name="Shape 368"/>
            <p:cNvSpPr/>
            <p:nvPr/>
          </p:nvSpPr>
          <p:spPr>
            <a:xfrm>
              <a:off x="1379403" y="1707259"/>
              <a:ext cx="372206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Individual objects</a:t>
              </a:r>
            </a:p>
          </p:txBody>
        </p:sp>
        <p:sp>
          <p:nvSpPr>
            <p:cNvPr id="369" name="Shape 369"/>
            <p:cNvSpPr/>
            <p:nvPr/>
          </p:nvSpPr>
          <p:spPr>
            <a:xfrm flipH="1" flipV="1">
              <a:off x="-1" y="-1"/>
              <a:ext cx="2609927" cy="1633902"/>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grpSp>
        <p:nvGrpSpPr>
          <p:cNvPr id="373" name="Group 373"/>
          <p:cNvGrpSpPr/>
          <p:nvPr/>
        </p:nvGrpSpPr>
        <p:grpSpPr>
          <a:xfrm>
            <a:off x="3953035" y="5439021"/>
            <a:ext cx="8023227" cy="2706308"/>
            <a:chOff x="0" y="0"/>
            <a:chExt cx="8023225" cy="2706306"/>
          </a:xfrm>
        </p:grpSpPr>
        <p:sp>
          <p:nvSpPr>
            <p:cNvPr id="371" name="Shape 371"/>
            <p:cNvSpPr/>
            <p:nvPr/>
          </p:nvSpPr>
          <p:spPr>
            <a:xfrm>
              <a:off x="5369179" y="2058606"/>
              <a:ext cx="2654047"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my_string[3]</a:t>
              </a:r>
            </a:p>
          </p:txBody>
        </p:sp>
        <p:sp>
          <p:nvSpPr>
            <p:cNvPr id="372" name="Shape 372"/>
            <p:cNvSpPr/>
            <p:nvPr/>
          </p:nvSpPr>
          <p:spPr>
            <a:xfrm flipH="1" flipV="1">
              <a:off x="0" y="0"/>
              <a:ext cx="6385317" cy="1917743"/>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grpSp>
        <p:nvGrpSpPr>
          <p:cNvPr id="376" name="Group 376"/>
          <p:cNvGrpSpPr/>
          <p:nvPr/>
        </p:nvGrpSpPr>
        <p:grpSpPr>
          <a:xfrm>
            <a:off x="9490436" y="6818085"/>
            <a:ext cx="2238637" cy="2194266"/>
            <a:chOff x="0" y="0"/>
            <a:chExt cx="2238636" cy="2194264"/>
          </a:xfrm>
        </p:grpSpPr>
        <p:sp>
          <p:nvSpPr>
            <p:cNvPr id="374" name="Shape 374"/>
            <p:cNvSpPr/>
            <p:nvPr/>
          </p:nvSpPr>
          <p:spPr>
            <a:xfrm>
              <a:off x="168891" y="1546564"/>
              <a:ext cx="2069746" cy="647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r>
                <a:t>my_list[3]</a:t>
              </a:r>
            </a:p>
          </p:txBody>
        </p:sp>
        <p:sp>
          <p:nvSpPr>
            <p:cNvPr id="375" name="Shape 375"/>
            <p:cNvSpPr/>
            <p:nvPr/>
          </p:nvSpPr>
          <p:spPr>
            <a:xfrm flipH="1" flipV="1">
              <a:off x="-1" y="-1"/>
              <a:ext cx="1180103" cy="1483364"/>
            </a:xfrm>
            <a:prstGeom prst="line">
              <a:avLst/>
            </a:prstGeom>
            <a:noFill/>
            <a:ln w="25400" cap="flat">
              <a:solidFill>
                <a:srgbClr val="000000"/>
              </a:solidFill>
              <a:prstDash val="solid"/>
              <a:miter lim="400000"/>
              <a:tailEnd type="triangle" w="med" len="med"/>
            </a:ln>
            <a:effectLst/>
          </p:spPr>
          <p:txBody>
            <a:bodyPr wrap="square" lIns="50800" tIns="50800" rIns="50800" bIns="50800" numCol="1" anchor="ctr">
              <a:noAutofit/>
            </a:bodyPr>
            <a:lstStyle/>
            <a:p>
              <a:pPr>
                <a:defRPr sz="2400"/>
              </a:pPr>
              <a:endParaRP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358"/>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3" nodeType="clickEffect">
                                  <p:stCondLst>
                                    <p:cond delay="0"/>
                                  </p:stCondLst>
                                  <p:iterate>
                                    <p:tmAbs val="0"/>
                                  </p:iterate>
                                  <p:childTnLst>
                                    <p:set>
                                      <p:cBhvr>
                                        <p:cTn id="14" fill="hold">
                                          <p:stCondLst>
                                            <p:cond delay="0"/>
                                          </p:stCondLst>
                                        </p:cTn>
                                        <p:tgtEl>
                                          <p:spTgt spid="37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9" presetClass="exit" fill="hold" grpId="4" nodeType="clickEffect">
                                  <p:stCondLst>
                                    <p:cond delay="0"/>
                                  </p:stCondLst>
                                  <p:iterate>
                                    <p:tmAbs val="0"/>
                                  </p:iterate>
                                  <p:childTnLst>
                                    <p:animEffect transition="out" filter="dissolve">
                                      <p:cBhvr>
                                        <p:cTn id="18" dur="1000" fill="hold"/>
                                        <p:tgtEl>
                                          <p:spTgt spid="337"/>
                                        </p:tgtEl>
                                      </p:cBhvr>
                                    </p:animEffect>
                                    <p:set>
                                      <p:cBhvr>
                                        <p:cTn id="19" fill="hold">
                                          <p:stCondLst>
                                            <p:cond delay="999"/>
                                          </p:stCondLst>
                                        </p:cTn>
                                        <p:tgtEl>
                                          <p:spTgt spid="337"/>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grpId="5" nodeType="clickEffect">
                                  <p:stCondLst>
                                    <p:cond delay="0"/>
                                  </p:stCondLst>
                                  <p:iterate>
                                    <p:tmAbs val="0"/>
                                  </p:iterate>
                                  <p:childTnLst>
                                    <p:set>
                                      <p:cBhvr>
                                        <p:cTn id="23" fill="hold">
                                          <p:stCondLst>
                                            <p:cond delay="0"/>
                                          </p:stCondLst>
                                        </p:cTn>
                                        <p:tgtEl>
                                          <p:spTgt spid="359"/>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6" presetClass="emph" presetSubtype="0" accel="50000" decel="50000" fill="hold" grpId="6" nodeType="clickEffect">
                                  <p:stCondLst>
                                    <p:cond delay="0"/>
                                  </p:stCondLst>
                                  <p:childTnLst>
                                    <p:animScale>
                                      <p:cBhvr>
                                        <p:cTn id="27" dur="1000" fill="hold"/>
                                        <p:tgtEl>
                                          <p:spTgt spid="355"/>
                                        </p:tgtEl>
                                      </p:cBhvr>
                                      <p:by x="446070" y="446070"/>
                                    </p:animScale>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7" nodeType="clickEffect">
                                  <p:stCondLst>
                                    <p:cond delay="0"/>
                                  </p:stCondLst>
                                  <p:iterate>
                                    <p:tmAbs val="0"/>
                                  </p:iterate>
                                  <p:childTnLst>
                                    <p:set>
                                      <p:cBhvr>
                                        <p:cTn id="31" fill="hold"/>
                                        <p:tgtEl>
                                          <p:spTgt spid="36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8" nodeType="clickEffect">
                                  <p:stCondLst>
                                    <p:cond delay="0"/>
                                  </p:stCondLst>
                                  <p:iterate>
                                    <p:tmAbs val="0"/>
                                  </p:iterate>
                                  <p:childTnLst>
                                    <p:set>
                                      <p:cBhvr>
                                        <p:cTn id="35" fill="hold"/>
                                        <p:tgtEl>
                                          <p:spTgt spid="36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9" nodeType="clickEffect">
                                  <p:stCondLst>
                                    <p:cond delay="0"/>
                                  </p:stCondLst>
                                  <p:iterate>
                                    <p:tmAbs val="0"/>
                                  </p:iterate>
                                  <p:childTnLst>
                                    <p:set>
                                      <p:cBhvr>
                                        <p:cTn id="39" fill="hold"/>
                                        <p:tgtEl>
                                          <p:spTgt spid="370"/>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10" nodeType="clickEffect">
                                  <p:stCondLst>
                                    <p:cond delay="0"/>
                                  </p:stCondLst>
                                  <p:iterate>
                                    <p:tmAbs val="0"/>
                                  </p:iterate>
                                  <p:childTnLst>
                                    <p:set>
                                      <p:cBhvr>
                                        <p:cTn id="43" fill="hold"/>
                                        <p:tgtEl>
                                          <p:spTgt spid="3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 grpId="4" animBg="1" advAuto="0"/>
      <p:bldP spid="355" grpId="6" animBg="1" advAuto="0"/>
      <p:bldP spid="358" grpId="1" animBg="1" advAuto="0"/>
      <p:bldP spid="359" grpId="5" animBg="1" advAuto="0"/>
      <p:bldP spid="365" grpId="7" animBg="1" advAuto="0"/>
      <p:bldP spid="367" grpId="8" animBg="1" advAuto="0"/>
      <p:bldP spid="370" grpId="9" animBg="1" advAuto="0"/>
      <p:bldP spid="373" grpId="2" animBg="1" advAuto="0"/>
      <p:bldP spid="373" grpId="3" animBg="1" advAuto="0"/>
      <p:bldP spid="376" grpId="1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Shape 378"/>
          <p:cNvSpPr>
            <a:spLocks noGrp="1"/>
          </p:cNvSpPr>
          <p:nvPr>
            <p:ph type="title"/>
          </p:nvPr>
        </p:nvSpPr>
        <p:spPr>
          <a:xfrm>
            <a:off x="952500" y="96971"/>
            <a:ext cx="11099800" cy="2159001"/>
          </a:xfrm>
          <a:prstGeom prst="rect">
            <a:avLst/>
          </a:prstGeom>
        </p:spPr>
        <p:txBody>
          <a:bodyPr/>
          <a:lstStyle/>
          <a:p>
            <a:r>
              <a:t>Solving Problems</a:t>
            </a:r>
          </a:p>
        </p:txBody>
      </p:sp>
      <p:grpSp>
        <p:nvGrpSpPr>
          <p:cNvPr id="381" name="Group 381"/>
          <p:cNvGrpSpPr/>
          <p:nvPr/>
        </p:nvGrpSpPr>
        <p:grpSpPr>
          <a:xfrm>
            <a:off x="174109" y="151929"/>
            <a:ext cx="12248421" cy="2049085"/>
            <a:chOff x="0" y="0"/>
            <a:chExt cx="12248420" cy="2049084"/>
          </a:xfrm>
        </p:grpSpPr>
        <p:pic>
          <p:nvPicPr>
            <p:cNvPr id="379" name="Screen Shot 2017-07-15 at 6.20.39 PM-filtered.png"/>
            <p:cNvPicPr>
              <a:picLocks noChangeAspect="1"/>
            </p:cNvPicPr>
            <p:nvPr/>
          </p:nvPicPr>
          <p:blipFill>
            <a:blip r:embed="rId2">
              <a:extLst/>
            </a:blip>
            <a:stretch>
              <a:fillRect/>
            </a:stretch>
          </p:blipFill>
          <p:spPr>
            <a:xfrm>
              <a:off x="0" y="0"/>
              <a:ext cx="2298403" cy="2049085"/>
            </a:xfrm>
            <a:prstGeom prst="rect">
              <a:avLst/>
            </a:prstGeom>
            <a:ln w="12700" cap="flat">
              <a:noFill/>
              <a:miter lim="400000"/>
            </a:ln>
            <a:effectLst/>
          </p:spPr>
        </p:pic>
        <p:pic>
          <p:nvPicPr>
            <p:cNvPr id="380" name="Screen Shot 2017-07-15 at 6.28.59 PM.png"/>
            <p:cNvPicPr>
              <a:picLocks noChangeAspect="1"/>
            </p:cNvPicPr>
            <p:nvPr/>
          </p:nvPicPr>
          <p:blipFill>
            <a:blip r:embed="rId3">
              <a:extLst/>
            </a:blip>
            <a:stretch>
              <a:fillRect/>
            </a:stretch>
          </p:blipFill>
          <p:spPr>
            <a:xfrm>
              <a:off x="10358178" y="100707"/>
              <a:ext cx="1890243" cy="1847670"/>
            </a:xfrm>
            <a:prstGeom prst="rect">
              <a:avLst/>
            </a:prstGeom>
            <a:ln w="12700" cap="flat">
              <a:noFill/>
              <a:miter lim="400000"/>
            </a:ln>
            <a:effectLst/>
          </p:spPr>
        </p:pic>
      </p:grpSp>
      <p:sp>
        <p:nvSpPr>
          <p:cNvPr id="382" name="Shape 382"/>
          <p:cNvSpPr/>
          <p:nvPr/>
        </p:nvSpPr>
        <p:spPr>
          <a:xfrm>
            <a:off x="952500" y="2668287"/>
            <a:ext cx="11099801" cy="610873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r>
              <a:t>“The </a:t>
            </a:r>
            <a:r>
              <a:rPr b="1">
                <a:latin typeface="Helvetica"/>
                <a:ea typeface="Helvetica"/>
                <a:cs typeface="Helvetica"/>
                <a:sym typeface="Helvetica"/>
              </a:rPr>
              <a:t>most common mistake</a:t>
            </a:r>
            <a:r>
              <a:t> I see when conducting interviews or watching someone try to solve a programming problem </a:t>
            </a:r>
            <a:r>
              <a:rPr b="1">
                <a:latin typeface="Helvetica"/>
                <a:ea typeface="Helvetica"/>
                <a:cs typeface="Helvetica"/>
                <a:sym typeface="Helvetica"/>
              </a:rPr>
              <a:t>is they try to start writing code as soon as possible</a:t>
            </a:r>
            <a:r>
              <a:t>.</a:t>
            </a:r>
          </a:p>
          <a:p>
            <a:pPr algn="l"/>
            <a:endParaRPr/>
          </a:p>
          <a:p>
            <a:pPr algn="l">
              <a:defRPr b="1">
                <a:latin typeface="Helvetica"/>
                <a:ea typeface="Helvetica"/>
                <a:cs typeface="Helvetica"/>
                <a:sym typeface="Helvetica"/>
              </a:defRPr>
            </a:pPr>
            <a:r>
              <a:t>You must resist this urge.</a:t>
            </a:r>
          </a:p>
          <a:p>
            <a:pPr algn="l"/>
            <a:endParaRPr/>
          </a:p>
          <a:p>
            <a:pPr algn="l"/>
            <a:r>
              <a:t>You really want to make sure you </a:t>
            </a:r>
            <a:r>
              <a:rPr b="1">
                <a:latin typeface="Helvetica"/>
                <a:ea typeface="Helvetica"/>
                <a:cs typeface="Helvetica"/>
                <a:sym typeface="Helvetica"/>
              </a:rPr>
              <a:t>take enough time</a:t>
            </a:r>
            <a:r>
              <a:t> </a:t>
            </a:r>
            <a:r>
              <a:rPr b="1">
                <a:latin typeface="Helvetica"/>
                <a:ea typeface="Helvetica"/>
                <a:cs typeface="Helvetica"/>
                <a:sym typeface="Helvetica"/>
              </a:rPr>
              <a:t>to understand the problem completely</a:t>
            </a:r>
            <a:r>
              <a:t> before attempting to solve it.”</a:t>
            </a:r>
          </a:p>
          <a:p>
            <a:pPr lvl="6"/>
            <a:r>
              <a:t>                                    -Matt Sonmez</a:t>
            </a:r>
          </a:p>
        </p:txBody>
      </p:sp>
      <p:sp>
        <p:nvSpPr>
          <p:cNvPr id="383" name="Shape 383"/>
          <p:cNvSpPr/>
          <p:nvPr/>
        </p:nvSpPr>
        <p:spPr>
          <a:xfrm>
            <a:off x="207670" y="9213113"/>
            <a:ext cx="1258946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800"/>
            </a:lvl1pPr>
          </a:lstStyle>
          <a:p>
            <a:r>
              <a:t>https://simpleprogrammer.com/2011/01/08/solving-problems-breaking-it-down/</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Screen Shot 2017-07-18 at 8.21.17 AM.png"/>
          <p:cNvPicPr>
            <a:picLocks noGrp="1" noChangeAspect="1"/>
          </p:cNvPicPr>
          <p:nvPr>
            <p:ph type="pic" idx="13"/>
          </p:nvPr>
        </p:nvPicPr>
        <p:blipFill>
          <a:blip r:embed="rId2">
            <a:extLst/>
          </a:blip>
          <a:srcRect/>
          <a:stretch>
            <a:fillRect/>
          </a:stretch>
        </p:blipFill>
        <p:spPr>
          <a:xfrm>
            <a:off x="0" y="-10784"/>
            <a:ext cx="13004801" cy="8669868"/>
          </a:xfrm>
          <a:prstGeom prst="rect">
            <a:avLst/>
          </a:prstGeom>
        </p:spPr>
      </p:pic>
      <p:sp>
        <p:nvSpPr>
          <p:cNvPr id="136" name="Shape 136"/>
          <p:cNvSpPr/>
          <p:nvPr/>
        </p:nvSpPr>
        <p:spPr>
          <a:xfrm>
            <a:off x="515537" y="9053891"/>
            <a:ext cx="11973726" cy="57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u="sng">
                <a:hlinkClick r:id="rId3"/>
              </a:defRPr>
            </a:lvl1pPr>
          </a:lstStyle>
          <a:p>
            <a:pPr>
              <a:defRPr u="none"/>
            </a:pPr>
            <a:r>
              <a:rPr u="sng">
                <a:hlinkClick r:id="rId3"/>
              </a:rPr>
              <a:t>https://github.com/nuitrcs/pythonworkshops/tree/master/intropython</a:t>
            </a: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 name="Screen Shot 2017-07-15 at 11.48.56 PM.png"/>
          <p:cNvPicPr>
            <a:picLocks noGrp="1" noChangeAspect="1"/>
          </p:cNvPicPr>
          <p:nvPr>
            <p:ph type="pic" idx="13"/>
          </p:nvPr>
        </p:nvPicPr>
        <p:blipFill>
          <a:blip r:embed="rId2">
            <a:extLst/>
          </a:blip>
          <a:srcRect/>
          <a:stretch>
            <a:fillRect/>
          </a:stretch>
        </p:blipFill>
        <p:spPr>
          <a:xfrm>
            <a:off x="1658242" y="0"/>
            <a:ext cx="9688316" cy="9753600"/>
          </a:xfrm>
          <a:prstGeom prst="rect">
            <a:avLst/>
          </a:prstGeom>
        </p:spPr>
      </p:pic>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Screen Shot 2017-07-15 at 5.54.44 PM.png"/>
          <p:cNvPicPr>
            <a:picLocks noGrp="1" noChangeAspect="1"/>
          </p:cNvPicPr>
          <p:nvPr>
            <p:ph type="pic" idx="13"/>
          </p:nvPr>
        </p:nvPicPr>
        <p:blipFill>
          <a:blip r:embed="rId2">
            <a:extLst/>
          </a:blip>
          <a:srcRect/>
          <a:stretch>
            <a:fillRect/>
          </a:stretch>
        </p:blipFill>
        <p:spPr>
          <a:xfrm>
            <a:off x="0" y="1469576"/>
            <a:ext cx="13004800" cy="4503048"/>
          </a:xfrm>
          <a:prstGeom prst="rect">
            <a:avLst/>
          </a:prstGeom>
        </p:spPr>
      </p:pic>
      <p:pic>
        <p:nvPicPr>
          <p:cNvPr id="141" name="Screen Shot 2017-07-15 at 6.20.39 PM-filtered.png"/>
          <p:cNvPicPr>
            <a:picLocks noChangeAspect="1"/>
          </p:cNvPicPr>
          <p:nvPr/>
        </p:nvPicPr>
        <p:blipFill>
          <a:blip r:embed="rId3">
            <a:extLst/>
          </a:blip>
          <a:stretch>
            <a:fillRect/>
          </a:stretch>
        </p:blipFill>
        <p:spPr>
          <a:xfrm>
            <a:off x="1825001" y="5704108"/>
            <a:ext cx="3746501" cy="3340101"/>
          </a:xfrm>
          <a:prstGeom prst="rect">
            <a:avLst/>
          </a:prstGeom>
          <a:ln w="12700">
            <a:miter lim="400000"/>
          </a:ln>
        </p:spPr>
      </p:pic>
      <p:sp>
        <p:nvSpPr>
          <p:cNvPr id="142" name="Shape 142"/>
          <p:cNvSpPr/>
          <p:nvPr/>
        </p:nvSpPr>
        <p:spPr>
          <a:xfrm>
            <a:off x="6574446" y="6504208"/>
            <a:ext cx="5171991"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r>
              <a:t>Which tool to use depends on what you need to do with it</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1" animBg="1" advAuto="0"/>
      <p:bldP spid="142" grpId="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Screen Shot 2017-07-15 at 4.58.19 PM.png"/>
          <p:cNvPicPr>
            <a:picLocks noGrp="1" noChangeAspect="1"/>
          </p:cNvPicPr>
          <p:nvPr>
            <p:ph type="pic" idx="13"/>
          </p:nvPr>
        </p:nvPicPr>
        <p:blipFill>
          <a:blip r:embed="rId2">
            <a:extLst/>
          </a:blip>
          <a:srcRect/>
          <a:stretch>
            <a:fillRect/>
          </a:stretch>
        </p:blipFill>
        <p:spPr>
          <a:xfrm>
            <a:off x="0" y="1700899"/>
            <a:ext cx="13004800" cy="6580402"/>
          </a:xfrm>
          <a:prstGeom prst="rect">
            <a:avLst/>
          </a:prstGeom>
        </p:spPr>
      </p:pic>
      <p:sp>
        <p:nvSpPr>
          <p:cNvPr id="145" name="Shape 145"/>
          <p:cNvSpPr/>
          <p:nvPr/>
        </p:nvSpPr>
        <p:spPr>
          <a:xfrm>
            <a:off x="439460" y="8937673"/>
            <a:ext cx="12125879" cy="60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700"/>
            </a:lvl1pPr>
          </a:lstStyle>
          <a:p>
            <a:r>
              <a:t>“The ratings are based on the number of skilled engineers world-wide, courses and third party vendors. Popular search engines such as Google, Bing, Yahoo!, Wikipedia, Amazon, YouTube and Baidu are used to calculate the ratings.”</a:t>
            </a:r>
          </a:p>
        </p:txBody>
      </p:sp>
      <p:sp>
        <p:nvSpPr>
          <p:cNvPr id="146" name="Shape 146"/>
          <p:cNvSpPr/>
          <p:nvPr/>
        </p:nvSpPr>
        <p:spPr>
          <a:xfrm>
            <a:off x="2948055" y="546100"/>
            <a:ext cx="925249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t>Top 10 Programming languages as of 6/17</a:t>
            </a:r>
          </a:p>
        </p:txBody>
      </p:sp>
      <p:grpSp>
        <p:nvGrpSpPr>
          <p:cNvPr id="149" name="Group 149"/>
          <p:cNvGrpSpPr/>
          <p:nvPr/>
        </p:nvGrpSpPr>
        <p:grpSpPr>
          <a:xfrm>
            <a:off x="10490200" y="6375400"/>
            <a:ext cx="2298403" cy="1270000"/>
            <a:chOff x="0" y="0"/>
            <a:chExt cx="2298402" cy="1270000"/>
          </a:xfrm>
        </p:grpSpPr>
        <p:sp>
          <p:nvSpPr>
            <p:cNvPr id="147" name="Shape 147"/>
            <p:cNvSpPr/>
            <p:nvPr/>
          </p:nvSpPr>
          <p:spPr>
            <a:xfrm>
              <a:off x="0" y="0"/>
              <a:ext cx="2298403" cy="1270000"/>
            </a:xfrm>
            <a:custGeom>
              <a:avLst/>
              <a:gdLst/>
              <a:ahLst/>
              <a:cxnLst>
                <a:cxn ang="0">
                  <a:pos x="wd2" y="hd2"/>
                </a:cxn>
                <a:cxn ang="5400000">
                  <a:pos x="wd2" y="hd2"/>
                </a:cxn>
                <a:cxn ang="10800000">
                  <a:pos x="wd2" y="hd2"/>
                </a:cxn>
                <a:cxn ang="16200000">
                  <a:pos x="wd2" y="hd2"/>
                </a:cxn>
              </a:cxnLst>
              <a:rect l="0" t="0" r="r" b="b"/>
              <a:pathLst>
                <a:path w="21600" h="21600" extrusionOk="0">
                  <a:moveTo>
                    <a:pt x="7639" y="14256"/>
                  </a:moveTo>
                  <a:lnTo>
                    <a:pt x="7639" y="21600"/>
                  </a:lnTo>
                  <a:lnTo>
                    <a:pt x="0" y="10800"/>
                  </a:lnTo>
                  <a:lnTo>
                    <a:pt x="7639" y="0"/>
                  </a:lnTo>
                  <a:lnTo>
                    <a:pt x="7639" y="7344"/>
                  </a:lnTo>
                  <a:lnTo>
                    <a:pt x="21600" y="7344"/>
                  </a:lnTo>
                  <a:lnTo>
                    <a:pt x="21600" y="14256"/>
                  </a:lnTo>
                  <a:close/>
                </a:path>
              </a:pathLst>
            </a:cu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148" name="Shape 148"/>
            <p:cNvSpPr/>
            <p:nvPr/>
          </p:nvSpPr>
          <p:spPr>
            <a:xfrm>
              <a:off x="941007" y="425449"/>
              <a:ext cx="1018060" cy="419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100" b="1">
                  <a:latin typeface="Helvetica"/>
                  <a:ea typeface="Helvetica"/>
                  <a:cs typeface="Helvetica"/>
                  <a:sym typeface="Helvetica"/>
                </a:defRPr>
              </a:lvl1pPr>
            </a:lstStyle>
            <a:p>
              <a:r>
                <a:t>Python</a:t>
              </a:r>
            </a:p>
          </p:txBody>
        </p:sp>
      </p:grpSp>
      <p:pic>
        <p:nvPicPr>
          <p:cNvPr id="150" name="Screen Shot 2017-07-15 at 6.20.39 PM-filtered.png"/>
          <p:cNvPicPr>
            <a:picLocks noChangeAspect="1"/>
          </p:cNvPicPr>
          <p:nvPr/>
        </p:nvPicPr>
        <p:blipFill>
          <a:blip r:embed="rId3">
            <a:extLst/>
          </a:blip>
          <a:stretch>
            <a:fillRect/>
          </a:stretch>
        </p:blipFill>
        <p:spPr>
          <a:xfrm>
            <a:off x="153496" y="151929"/>
            <a:ext cx="2298403" cy="2049085"/>
          </a:xfrm>
          <a:prstGeom prst="rect">
            <a:avLst/>
          </a:prstGeom>
          <a:ln w="12700">
            <a:miter lim="400000"/>
          </a:ln>
        </p:spPr>
      </p:pic>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1"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2" name="Screen Shot 2017-07-15 at 6.01.07 PM.png"/>
          <p:cNvPicPr>
            <a:picLocks noGrp="1" noChangeAspect="1"/>
          </p:cNvPicPr>
          <p:nvPr>
            <p:ph type="pic" idx="13"/>
          </p:nvPr>
        </p:nvPicPr>
        <p:blipFill>
          <a:blip r:embed="rId2">
            <a:extLst/>
          </a:blip>
          <a:srcRect/>
          <a:stretch>
            <a:fillRect/>
          </a:stretch>
        </p:blipFill>
        <p:spPr>
          <a:xfrm>
            <a:off x="2518868" y="2092803"/>
            <a:ext cx="7967064" cy="5567994"/>
          </a:xfrm>
          <a:prstGeom prst="rect">
            <a:avLst/>
          </a:prstGeom>
        </p:spPr>
      </p:pic>
      <p:sp>
        <p:nvSpPr>
          <p:cNvPr id="153" name="Shape 153"/>
          <p:cNvSpPr/>
          <p:nvPr/>
        </p:nvSpPr>
        <p:spPr>
          <a:xfrm>
            <a:off x="3962325" y="581806"/>
            <a:ext cx="5080150" cy="1041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b="1">
                <a:latin typeface="Helvetica"/>
                <a:ea typeface="Helvetica"/>
                <a:cs typeface="Helvetica"/>
                <a:sym typeface="Helvetica"/>
              </a:defRPr>
            </a:pPr>
            <a:r>
              <a:t>Programming languages: </a:t>
            </a:r>
          </a:p>
          <a:p>
            <a:pPr>
              <a:defRPr sz="3100" b="1">
                <a:latin typeface="Helvetica"/>
                <a:ea typeface="Helvetica"/>
                <a:cs typeface="Helvetica"/>
                <a:sym typeface="Helvetica"/>
              </a:defRPr>
            </a:pPr>
            <a:r>
              <a:t>Compiled vs. Interpreted </a:t>
            </a:r>
          </a:p>
        </p:txBody>
      </p:sp>
      <p:sp>
        <p:nvSpPr>
          <p:cNvPr id="154" name="Shape 154"/>
          <p:cNvSpPr/>
          <p:nvPr/>
        </p:nvSpPr>
        <p:spPr>
          <a:xfrm>
            <a:off x="264477" y="9095209"/>
            <a:ext cx="12475846" cy="482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u="sng">
                <a:hlinkClick r:id="rId3"/>
              </a:defRPr>
            </a:lvl1pPr>
          </a:lstStyle>
          <a:p>
            <a:pPr>
              <a:defRPr u="none"/>
            </a:pPr>
            <a:r>
              <a:rPr u="sng">
                <a:hlinkClick r:id="rId3"/>
              </a:rPr>
              <a:t>http://www.hackersclub.io/single-post/2016/04/06/Scripting-vs-Coding-vs-Programming</a:t>
            </a:r>
          </a:p>
        </p:txBody>
      </p:sp>
      <p:sp>
        <p:nvSpPr>
          <p:cNvPr id="155" name="Shape 155"/>
          <p:cNvSpPr/>
          <p:nvPr/>
        </p:nvSpPr>
        <p:spPr>
          <a:xfrm>
            <a:off x="331816" y="4596597"/>
            <a:ext cx="2232661" cy="1206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010101001011</a:t>
            </a:r>
          </a:p>
          <a:p>
            <a:pPr>
              <a:defRPr sz="2400"/>
            </a:pPr>
            <a:r>
              <a:t>100001110101</a:t>
            </a:r>
          </a:p>
          <a:p>
            <a:pPr>
              <a:defRPr sz="2400"/>
            </a:pPr>
            <a:r>
              <a:t>001100111110</a:t>
            </a:r>
          </a:p>
        </p:txBody>
      </p:sp>
      <p:sp>
        <p:nvSpPr>
          <p:cNvPr id="156" name="Shape 156"/>
          <p:cNvSpPr/>
          <p:nvPr/>
        </p:nvSpPr>
        <p:spPr>
          <a:xfrm>
            <a:off x="432095" y="3450425"/>
            <a:ext cx="2032103"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if (1+1) == 2</a:t>
            </a:r>
          </a:p>
          <a:p>
            <a:pPr>
              <a:defRPr sz="2400"/>
            </a:pPr>
            <a:r>
              <a:t>{math = True};</a:t>
            </a:r>
          </a:p>
        </p:txBody>
      </p:sp>
      <p:pic>
        <p:nvPicPr>
          <p:cNvPr id="157" name="Screen Shot 2017-07-15 at 6.08.34 PM.png"/>
          <p:cNvPicPr>
            <a:picLocks noChangeAspect="1"/>
          </p:cNvPicPr>
          <p:nvPr/>
        </p:nvPicPr>
        <p:blipFill>
          <a:blip r:embed="rId4">
            <a:extLst/>
          </a:blip>
          <a:stretch>
            <a:fillRect/>
          </a:stretch>
        </p:blipFill>
        <p:spPr>
          <a:xfrm>
            <a:off x="518275" y="6987369"/>
            <a:ext cx="1223358" cy="1206501"/>
          </a:xfrm>
          <a:prstGeom prst="rect">
            <a:avLst/>
          </a:prstGeom>
          <a:ln w="12700">
            <a:miter lim="400000"/>
          </a:ln>
        </p:spPr>
      </p:pic>
      <p:sp>
        <p:nvSpPr>
          <p:cNvPr id="158" name="Shape 158"/>
          <p:cNvSpPr/>
          <p:nvPr/>
        </p:nvSpPr>
        <p:spPr>
          <a:xfrm>
            <a:off x="1512747" y="7781143"/>
            <a:ext cx="2664106"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Faster, </a:t>
            </a:r>
          </a:p>
          <a:p>
            <a:r>
              <a:t>more control</a:t>
            </a:r>
          </a:p>
        </p:txBody>
      </p:sp>
      <p:sp>
        <p:nvSpPr>
          <p:cNvPr id="159" name="Shape 159"/>
          <p:cNvSpPr/>
          <p:nvPr/>
        </p:nvSpPr>
        <p:spPr>
          <a:xfrm>
            <a:off x="10540602" y="3450425"/>
            <a:ext cx="2032103" cy="838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if (1+1) == 2</a:t>
            </a:r>
          </a:p>
          <a:p>
            <a:pPr>
              <a:defRPr sz="2400"/>
            </a:pPr>
            <a:r>
              <a:t>{math = True};</a:t>
            </a:r>
          </a:p>
        </p:txBody>
      </p:sp>
      <p:sp>
        <p:nvSpPr>
          <p:cNvPr id="160" name="Shape 160"/>
          <p:cNvSpPr/>
          <p:nvPr/>
        </p:nvSpPr>
        <p:spPr>
          <a:xfrm>
            <a:off x="312129" y="6111069"/>
            <a:ext cx="2152069"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400"/>
            </a:lvl1pPr>
          </a:lstStyle>
          <a:p>
            <a:r>
              <a:t>&gt; program.c</a:t>
            </a:r>
          </a:p>
        </p:txBody>
      </p:sp>
      <p:sp>
        <p:nvSpPr>
          <p:cNvPr id="161" name="Shape 161"/>
          <p:cNvSpPr/>
          <p:nvPr/>
        </p:nvSpPr>
        <p:spPr>
          <a:xfrm>
            <a:off x="9887929" y="4641849"/>
            <a:ext cx="3069346"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400"/>
            </a:lvl1pPr>
          </a:lstStyle>
          <a:p>
            <a:r>
              <a:t>&gt; python program.py</a:t>
            </a:r>
          </a:p>
        </p:txBody>
      </p:sp>
      <p:sp>
        <p:nvSpPr>
          <p:cNvPr id="162" name="Shape 162"/>
          <p:cNvSpPr/>
          <p:nvPr/>
        </p:nvSpPr>
        <p:spPr>
          <a:xfrm>
            <a:off x="10440323" y="5464974"/>
            <a:ext cx="2232661" cy="1206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010101001011</a:t>
            </a:r>
          </a:p>
          <a:p>
            <a:pPr>
              <a:defRPr sz="2400"/>
            </a:pPr>
            <a:r>
              <a:t>100001110101</a:t>
            </a:r>
          </a:p>
          <a:p>
            <a:pPr>
              <a:defRPr sz="2400"/>
            </a:pPr>
            <a:r>
              <a:t>001100111110</a:t>
            </a:r>
          </a:p>
        </p:txBody>
      </p:sp>
      <p:pic>
        <p:nvPicPr>
          <p:cNvPr id="163" name="Screen Shot 2017-07-15 at 6.08.34 PM.png"/>
          <p:cNvPicPr>
            <a:picLocks noChangeAspect="1"/>
          </p:cNvPicPr>
          <p:nvPr/>
        </p:nvPicPr>
        <p:blipFill>
          <a:blip r:embed="rId4">
            <a:extLst/>
          </a:blip>
          <a:stretch>
            <a:fillRect/>
          </a:stretch>
        </p:blipFill>
        <p:spPr>
          <a:xfrm>
            <a:off x="10810923" y="6987369"/>
            <a:ext cx="1223358" cy="1206501"/>
          </a:xfrm>
          <a:prstGeom prst="rect">
            <a:avLst/>
          </a:prstGeom>
          <a:ln w="12700">
            <a:miter lim="400000"/>
          </a:ln>
        </p:spPr>
      </p:pic>
      <p:sp>
        <p:nvSpPr>
          <p:cNvPr id="164" name="Shape 164"/>
          <p:cNvSpPr/>
          <p:nvPr/>
        </p:nvSpPr>
        <p:spPr>
          <a:xfrm>
            <a:off x="8565081" y="7781143"/>
            <a:ext cx="1824686"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Slower,</a:t>
            </a:r>
          </a:p>
          <a:p>
            <a:r>
              <a:t>portable</a:t>
            </a:r>
          </a:p>
        </p:txBody>
      </p:sp>
      <p:pic>
        <p:nvPicPr>
          <p:cNvPr id="165" name="Screen Shot 2017-07-15 at 6.20.39 PM-filtered.png"/>
          <p:cNvPicPr>
            <a:picLocks noChangeAspect="1"/>
          </p:cNvPicPr>
          <p:nvPr/>
        </p:nvPicPr>
        <p:blipFill>
          <a:blip r:embed="rId5">
            <a:extLst/>
          </a:blip>
          <a:stretch>
            <a:fillRect/>
          </a:stretch>
        </p:blipFill>
        <p:spPr>
          <a:xfrm>
            <a:off x="-19248" y="77964"/>
            <a:ext cx="2298403" cy="2049085"/>
          </a:xfrm>
          <a:prstGeom prst="rect">
            <a:avLst/>
          </a:prstGeom>
          <a:ln w="12700">
            <a:miter lim="400000"/>
          </a:ln>
        </p:spPr>
      </p:pic>
      <p:grpSp>
        <p:nvGrpSpPr>
          <p:cNvPr id="170" name="Group 170"/>
          <p:cNvGrpSpPr/>
          <p:nvPr/>
        </p:nvGrpSpPr>
        <p:grpSpPr>
          <a:xfrm>
            <a:off x="10407452" y="292972"/>
            <a:ext cx="2298403" cy="2918530"/>
            <a:chOff x="0" y="0"/>
            <a:chExt cx="2298402" cy="2918529"/>
          </a:xfrm>
        </p:grpSpPr>
        <p:pic>
          <p:nvPicPr>
            <p:cNvPr id="166" name="Screen Shot 2017-07-15 at 6.28.59 PM.png"/>
            <p:cNvPicPr>
              <a:picLocks noChangeAspect="1"/>
            </p:cNvPicPr>
            <p:nvPr/>
          </p:nvPicPr>
          <p:blipFill>
            <a:blip r:embed="rId6">
              <a:extLst/>
            </a:blip>
            <a:stretch>
              <a:fillRect/>
            </a:stretch>
          </p:blipFill>
          <p:spPr>
            <a:xfrm>
              <a:off x="318192" y="0"/>
              <a:ext cx="1890243" cy="1847669"/>
            </a:xfrm>
            <a:prstGeom prst="rect">
              <a:avLst/>
            </a:prstGeom>
            <a:ln w="12700" cap="flat">
              <a:noFill/>
              <a:miter lim="400000"/>
            </a:ln>
            <a:effectLst/>
          </p:spPr>
        </p:pic>
        <p:grpSp>
          <p:nvGrpSpPr>
            <p:cNvPr id="169" name="Group 169"/>
            <p:cNvGrpSpPr/>
            <p:nvPr/>
          </p:nvGrpSpPr>
          <p:grpSpPr>
            <a:xfrm>
              <a:off x="0" y="1648529"/>
              <a:ext cx="2298403" cy="1270001"/>
              <a:chOff x="0" y="0"/>
              <a:chExt cx="2298402" cy="1270000"/>
            </a:xfrm>
          </p:grpSpPr>
          <p:sp>
            <p:nvSpPr>
              <p:cNvPr id="167" name="Shape 167"/>
              <p:cNvSpPr/>
              <p:nvPr/>
            </p:nvSpPr>
            <p:spPr>
              <a:xfrm>
                <a:off x="0" y="0"/>
                <a:ext cx="2298403" cy="1270000"/>
              </a:xfrm>
              <a:custGeom>
                <a:avLst/>
                <a:gdLst/>
                <a:ahLst/>
                <a:cxnLst>
                  <a:cxn ang="0">
                    <a:pos x="wd2" y="hd2"/>
                  </a:cxn>
                  <a:cxn ang="5400000">
                    <a:pos x="wd2" y="hd2"/>
                  </a:cxn>
                  <a:cxn ang="10800000">
                    <a:pos x="wd2" y="hd2"/>
                  </a:cxn>
                  <a:cxn ang="16200000">
                    <a:pos x="wd2" y="hd2"/>
                  </a:cxn>
                </a:cxnLst>
                <a:rect l="0" t="0" r="r" b="b"/>
                <a:pathLst>
                  <a:path w="21600" h="21600" extrusionOk="0">
                    <a:moveTo>
                      <a:pt x="7639" y="14256"/>
                    </a:moveTo>
                    <a:lnTo>
                      <a:pt x="7639" y="21600"/>
                    </a:lnTo>
                    <a:lnTo>
                      <a:pt x="0" y="10800"/>
                    </a:lnTo>
                    <a:lnTo>
                      <a:pt x="7639" y="0"/>
                    </a:lnTo>
                    <a:lnTo>
                      <a:pt x="7639" y="7344"/>
                    </a:lnTo>
                    <a:lnTo>
                      <a:pt x="21600" y="7344"/>
                    </a:lnTo>
                    <a:lnTo>
                      <a:pt x="21600" y="14256"/>
                    </a:lnTo>
                    <a:close/>
                  </a:path>
                </a:pathLst>
              </a:custGeom>
              <a:noFill/>
              <a:ln w="25400" cap="flat">
                <a:solidFill>
                  <a:srgbClr val="85888D"/>
                </a:solidFill>
                <a:prstDash val="solid"/>
                <a:miter lim="400000"/>
              </a:ln>
              <a:effectLst/>
            </p:spPr>
            <p:txBody>
              <a:bodyPr wrap="square" lIns="50800" tIns="50800" rIns="50800" bIns="50800" numCol="1" anchor="ctr">
                <a:noAutofit/>
              </a:bodyPr>
              <a:lstStyle/>
              <a:p>
                <a:pPr>
                  <a:defRPr sz="2400"/>
                </a:pPr>
                <a:endParaRPr/>
              </a:p>
            </p:txBody>
          </p:sp>
          <p:sp>
            <p:nvSpPr>
              <p:cNvPr id="168" name="Shape 168"/>
              <p:cNvSpPr/>
              <p:nvPr/>
            </p:nvSpPr>
            <p:spPr>
              <a:xfrm>
                <a:off x="941007" y="425449"/>
                <a:ext cx="1018060" cy="4191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2100" b="1">
                    <a:latin typeface="Helvetica"/>
                    <a:ea typeface="Helvetica"/>
                    <a:cs typeface="Helvetica"/>
                    <a:sym typeface="Helvetica"/>
                  </a:defRPr>
                </a:lvl1pPr>
              </a:lstStyle>
              <a:p>
                <a:r>
                  <a:t>Python</a:t>
                </a:r>
              </a:p>
            </p:txBody>
          </p:sp>
        </p:gr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5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5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7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1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16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9" nodeType="clickEffect">
                                  <p:stCondLst>
                                    <p:cond delay="0"/>
                                  </p:stCondLst>
                                  <p:iterate>
                                    <p:tmAbs val="0"/>
                                  </p:iterate>
                                  <p:childTnLst>
                                    <p:set>
                                      <p:cBhvr>
                                        <p:cTn id="38" fill="hold"/>
                                        <p:tgtEl>
                                          <p:spTgt spid="16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0" nodeType="clickEffect">
                                  <p:stCondLst>
                                    <p:cond delay="0"/>
                                  </p:stCondLst>
                                  <p:iterate>
                                    <p:tmAbs val="0"/>
                                  </p:iterate>
                                  <p:childTnLst>
                                    <p:set>
                                      <p:cBhvr>
                                        <p:cTn id="42" fill="hold"/>
                                        <p:tgtEl>
                                          <p:spTgt spid="16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1" nodeType="clickEffect">
                                  <p:stCondLst>
                                    <p:cond delay="0"/>
                                  </p:stCondLst>
                                  <p:iterate>
                                    <p:tmAbs val="0"/>
                                  </p:iterate>
                                  <p:childTnLst>
                                    <p:set>
                                      <p:cBhvr>
                                        <p:cTn id="46" fill="hold"/>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2" animBg="1" advAuto="0"/>
      <p:bldP spid="156" grpId="1" animBg="1" advAuto="0"/>
      <p:bldP spid="157" grpId="4" animBg="1" advAuto="0"/>
      <p:bldP spid="158" grpId="5" animBg="1" advAuto="0"/>
      <p:bldP spid="159" grpId="7" animBg="1" advAuto="0"/>
      <p:bldP spid="160" grpId="3" animBg="1" advAuto="0"/>
      <p:bldP spid="161" grpId="8" animBg="1" advAuto="0"/>
      <p:bldP spid="162" grpId="9" animBg="1" advAuto="0"/>
      <p:bldP spid="163" grpId="10" animBg="1" advAuto="0"/>
      <p:bldP spid="164" grpId="11" animBg="1" advAuto="0"/>
      <p:bldP spid="170" grpId="6"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body" idx="1"/>
          </p:nvPr>
        </p:nvSpPr>
        <p:spPr>
          <a:xfrm>
            <a:off x="952500" y="2645389"/>
            <a:ext cx="11099800" cy="6456617"/>
          </a:xfrm>
          <a:prstGeom prst="rect">
            <a:avLst/>
          </a:prstGeom>
        </p:spPr>
        <p:txBody>
          <a:bodyPr/>
          <a:lstStyle/>
          <a:p>
            <a:pPr marL="325349" indent="-325349" defTabSz="496570">
              <a:spcBef>
                <a:spcPts val="3500"/>
              </a:spcBef>
              <a:defRPr sz="2635"/>
            </a:pPr>
            <a:r>
              <a:t>Easy to learn - shorter learning curve than most other languages (C, Java, R)</a:t>
            </a:r>
          </a:p>
          <a:p>
            <a:pPr marL="325349" indent="-325349" defTabSz="496570">
              <a:spcBef>
                <a:spcPts val="3500"/>
              </a:spcBef>
              <a:defRPr sz="2635"/>
            </a:pPr>
            <a:r>
              <a:t>Lots of ways to code: Jupyter notebooks, PyCharm, scripting, interpreter</a:t>
            </a:r>
          </a:p>
          <a:p>
            <a:pPr marL="325349" indent="-325349" defTabSz="496570">
              <a:spcBef>
                <a:spcPts val="3500"/>
              </a:spcBef>
              <a:defRPr sz="2635"/>
            </a:pPr>
            <a:r>
              <a:t>Easy to load data: .txt|.csv|.json etc.</a:t>
            </a:r>
          </a:p>
          <a:p>
            <a:pPr marL="325349" indent="-325349" defTabSz="496570">
              <a:spcBef>
                <a:spcPts val="3500"/>
              </a:spcBef>
              <a:defRPr sz="2635"/>
            </a:pPr>
            <a:r>
              <a:t>Multiple ways to manipulate data: Python can load the data into an Array/Dataframe using either Numpy or Pandas</a:t>
            </a:r>
          </a:p>
          <a:p>
            <a:pPr marL="325349" indent="-325349" defTabSz="496570">
              <a:spcBef>
                <a:spcPts val="3500"/>
              </a:spcBef>
              <a:defRPr sz="2635"/>
            </a:pPr>
            <a:r>
              <a:t>Large community, available to answer questions, provide examples and learning materials (</a:t>
            </a:r>
            <a:r>
              <a:rPr u="sng">
                <a:hlinkClick r:id="rId2"/>
              </a:rPr>
              <a:t>stackoverflow.com</a:t>
            </a:r>
            <a:r>
              <a:t>)</a:t>
            </a:r>
          </a:p>
          <a:p>
            <a:pPr marL="325349" indent="-325349" defTabSz="496570">
              <a:spcBef>
                <a:spcPts val="3500"/>
              </a:spcBef>
              <a:defRPr sz="2635"/>
            </a:pPr>
            <a:r>
              <a:t>Free &amp; open source</a:t>
            </a:r>
          </a:p>
        </p:txBody>
      </p:sp>
      <p:sp>
        <p:nvSpPr>
          <p:cNvPr id="173" name="Shape 173"/>
          <p:cNvSpPr/>
          <p:nvPr/>
        </p:nvSpPr>
        <p:spPr>
          <a:xfrm>
            <a:off x="3590444" y="890721"/>
            <a:ext cx="5823912" cy="57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4200"/>
              </a:spcBef>
              <a:defRPr sz="3100" b="1">
                <a:latin typeface="Helvetica"/>
                <a:ea typeface="Helvetica"/>
                <a:cs typeface="Helvetica"/>
                <a:sym typeface="Helvetica"/>
              </a:defRPr>
            </a:lvl1pPr>
          </a:lstStyle>
          <a:p>
            <a:r>
              <a:t>Why Python for Data Science?</a:t>
            </a:r>
          </a:p>
        </p:txBody>
      </p:sp>
      <p:grpSp>
        <p:nvGrpSpPr>
          <p:cNvPr id="176" name="Group 176"/>
          <p:cNvGrpSpPr/>
          <p:nvPr/>
        </p:nvGrpSpPr>
        <p:grpSpPr>
          <a:xfrm>
            <a:off x="174109" y="151929"/>
            <a:ext cx="12248421" cy="2049085"/>
            <a:chOff x="0" y="0"/>
            <a:chExt cx="12248420" cy="2049084"/>
          </a:xfrm>
        </p:grpSpPr>
        <p:pic>
          <p:nvPicPr>
            <p:cNvPr id="174" name="Screen Shot 2017-07-15 at 6.20.39 PM-filtered.png"/>
            <p:cNvPicPr>
              <a:picLocks noChangeAspect="1"/>
            </p:cNvPicPr>
            <p:nvPr/>
          </p:nvPicPr>
          <p:blipFill>
            <a:blip r:embed="rId3">
              <a:extLst/>
            </a:blip>
            <a:stretch>
              <a:fillRect/>
            </a:stretch>
          </p:blipFill>
          <p:spPr>
            <a:xfrm>
              <a:off x="0" y="0"/>
              <a:ext cx="2298403" cy="2049085"/>
            </a:xfrm>
            <a:prstGeom prst="rect">
              <a:avLst/>
            </a:prstGeom>
            <a:ln w="12700" cap="flat">
              <a:noFill/>
              <a:miter lim="400000"/>
            </a:ln>
            <a:effectLst/>
          </p:spPr>
        </p:pic>
        <p:pic>
          <p:nvPicPr>
            <p:cNvPr id="175" name="Screen Shot 2017-07-15 at 6.28.59 PM.png"/>
            <p:cNvPicPr>
              <a:picLocks noChangeAspect="1"/>
            </p:cNvPicPr>
            <p:nvPr/>
          </p:nvPicPr>
          <p:blipFill>
            <a:blip r:embed="rId4">
              <a:extLst/>
            </a:blip>
            <a:stretch>
              <a:fillRect/>
            </a:stretch>
          </p:blipFill>
          <p:spPr>
            <a:xfrm>
              <a:off x="10358178" y="100707"/>
              <a:ext cx="1890243" cy="1847670"/>
            </a:xfrm>
            <a:prstGeom prst="rect">
              <a:avLst/>
            </a:prstGeom>
            <a:ln w="12700" cap="flat">
              <a:noFill/>
              <a:miter lim="400000"/>
            </a:ln>
            <a:effectLst/>
          </p:spPr>
        </p:pic>
      </p:grpSp>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p:nvPr/>
        </p:nvSpPr>
        <p:spPr>
          <a:xfrm>
            <a:off x="3792826" y="2413508"/>
            <a:ext cx="5419148" cy="6781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382763" indent="-382763" algn="l">
              <a:spcBef>
                <a:spcPts val="4200"/>
              </a:spcBef>
              <a:buSzPct val="75000"/>
              <a:buChar char="•"/>
              <a:defRPr sz="2400"/>
            </a:pPr>
            <a:r>
              <a:t>DataFrame- Pandas</a:t>
            </a:r>
          </a:p>
          <a:p>
            <a:pPr marL="382763" indent="-382763" algn="l">
              <a:spcBef>
                <a:spcPts val="4200"/>
              </a:spcBef>
              <a:buSzPct val="75000"/>
              <a:buChar char="•"/>
              <a:defRPr sz="2400"/>
            </a:pPr>
            <a:r>
              <a:t>Machine Learning- scikitlearn</a:t>
            </a:r>
          </a:p>
          <a:p>
            <a:pPr marL="382763" indent="-382763" algn="l">
              <a:spcBef>
                <a:spcPts val="4200"/>
              </a:spcBef>
              <a:buSzPct val="75000"/>
              <a:buChar char="•"/>
              <a:defRPr sz="2400"/>
            </a:pPr>
            <a:r>
              <a:t>Statistics- Scipy</a:t>
            </a:r>
          </a:p>
          <a:p>
            <a:pPr marL="382763" indent="-382763" algn="l">
              <a:spcBef>
                <a:spcPts val="4200"/>
              </a:spcBef>
              <a:buSzPct val="75000"/>
              <a:buChar char="•"/>
              <a:defRPr sz="2400"/>
            </a:pPr>
            <a:r>
              <a:t>Arrays- Numpy</a:t>
            </a:r>
          </a:p>
          <a:p>
            <a:pPr marL="382763" indent="-382763" algn="l">
              <a:spcBef>
                <a:spcPts val="4200"/>
              </a:spcBef>
              <a:buSzPct val="75000"/>
              <a:buChar char="•"/>
              <a:defRPr sz="2400"/>
            </a:pPr>
            <a:r>
              <a:t>Plots- matplotlib</a:t>
            </a:r>
          </a:p>
          <a:p>
            <a:pPr marL="382763" indent="-382763" algn="l">
              <a:spcBef>
                <a:spcPts val="4200"/>
              </a:spcBef>
              <a:buSzPct val="75000"/>
              <a:buChar char="•"/>
              <a:defRPr sz="2400"/>
            </a:pPr>
            <a:r>
              <a:t>Science- anaconda distribution</a:t>
            </a:r>
          </a:p>
          <a:p>
            <a:pPr marL="382763" indent="-382763" algn="l">
              <a:spcBef>
                <a:spcPts val="4200"/>
              </a:spcBef>
              <a:buSzPct val="75000"/>
              <a:buChar char="•"/>
              <a:defRPr sz="2400"/>
            </a:pPr>
            <a:r>
              <a:t>DataScrapping- BeautifulSoup</a:t>
            </a:r>
          </a:p>
          <a:p>
            <a:pPr marL="382763" indent="-382763" algn="l">
              <a:spcBef>
                <a:spcPts val="4200"/>
              </a:spcBef>
              <a:buSzPct val="75000"/>
              <a:buChar char="•"/>
              <a:defRPr sz="2400"/>
            </a:pPr>
            <a:r>
              <a:t>FetchUrldetails- urllib</a:t>
            </a:r>
          </a:p>
        </p:txBody>
      </p:sp>
      <p:sp>
        <p:nvSpPr>
          <p:cNvPr id="179" name="Shape 179"/>
          <p:cNvSpPr/>
          <p:nvPr/>
        </p:nvSpPr>
        <p:spPr>
          <a:xfrm>
            <a:off x="3207111" y="420821"/>
            <a:ext cx="6590578" cy="1511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sz="3100" b="1">
                <a:latin typeface="Helvetica"/>
                <a:ea typeface="Helvetica"/>
                <a:cs typeface="Helvetica"/>
                <a:sym typeface="Helvetica"/>
              </a:defRPr>
            </a:lvl1pPr>
          </a:lstStyle>
          <a:p>
            <a:r>
              <a:t>Many Data Science libraries are available for Python, and they are easy to install (using pip):</a:t>
            </a:r>
          </a:p>
        </p:txBody>
      </p:sp>
      <p:pic>
        <p:nvPicPr>
          <p:cNvPr id="180" name="Screen Shot 2017-07-15 at 6.20.39 PM-filtered.png"/>
          <p:cNvPicPr>
            <a:picLocks noChangeAspect="1"/>
          </p:cNvPicPr>
          <p:nvPr/>
        </p:nvPicPr>
        <p:blipFill>
          <a:blip r:embed="rId2">
            <a:extLst/>
          </a:blip>
          <a:stretch>
            <a:fillRect/>
          </a:stretch>
        </p:blipFill>
        <p:spPr>
          <a:xfrm>
            <a:off x="174109" y="151929"/>
            <a:ext cx="2298403" cy="2049085"/>
          </a:xfrm>
          <a:prstGeom prst="rect">
            <a:avLst/>
          </a:prstGeom>
          <a:ln w="12700">
            <a:miter lim="400000"/>
          </a:ln>
        </p:spPr>
      </p:pic>
      <p:pic>
        <p:nvPicPr>
          <p:cNvPr id="181" name="Screen Shot 2017-07-15 at 6.28.59 PM.png"/>
          <p:cNvPicPr>
            <a:picLocks noChangeAspect="1"/>
          </p:cNvPicPr>
          <p:nvPr/>
        </p:nvPicPr>
        <p:blipFill>
          <a:blip r:embed="rId3">
            <a:extLst/>
          </a:blip>
          <a:stretch>
            <a:fillRect/>
          </a:stretch>
        </p:blipFill>
        <p:spPr>
          <a:xfrm>
            <a:off x="10532288" y="252637"/>
            <a:ext cx="1890242" cy="1847669"/>
          </a:xfrm>
          <a:prstGeom prst="rect">
            <a:avLst/>
          </a:prstGeom>
          <a:ln w="12700">
            <a:miter lim="400000"/>
          </a:ln>
        </p:spPr>
      </p:pic>
    </p:spTree>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889</Words>
  <Application>Microsoft Macintosh PowerPoint</Application>
  <PresentationFormat>Custom</PresentationFormat>
  <Paragraphs>126</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Helvetica</vt:lpstr>
      <vt:lpstr>Helvetica Light</vt:lpstr>
      <vt:lpstr>Helvetica Neue</vt:lpstr>
      <vt:lpstr>White</vt:lpstr>
      <vt:lpstr>Research Computing Services Northwestern Postdocs Association SPIE </vt:lpstr>
      <vt:lpstr>https://github.com/nuitrcs/pythonworkshops/Part_1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version of Python?</vt:lpstr>
      <vt:lpstr>What about R and SAS?</vt:lpstr>
      <vt:lpstr>PowerPoint Presentation</vt:lpstr>
      <vt:lpstr>Let’s get started!</vt:lpstr>
      <vt:lpstr>Let’s get started: Jupyter (mac)</vt:lpstr>
      <vt:lpstr>Let’s get started: Jupyter (PC)</vt:lpstr>
      <vt:lpstr>Math</vt:lpstr>
      <vt:lpstr>Math</vt:lpstr>
      <vt:lpstr>if statement</vt:lpstr>
      <vt:lpstr>Types</vt:lpstr>
      <vt:lpstr>Types</vt:lpstr>
      <vt:lpstr>Floating Point Math</vt:lpstr>
      <vt:lpstr>Floating Point Math</vt:lpstr>
      <vt:lpstr>Strings</vt:lpstr>
      <vt:lpstr>Strings</vt:lpstr>
      <vt:lpstr>Lists</vt:lpstr>
      <vt:lpstr>Solving Problems</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Computing Services Northwestern Postdocs Association SPIE </dc:title>
  <cp:lastModifiedBy>Janna Ore Nugent</cp:lastModifiedBy>
  <cp:revision>1</cp:revision>
  <dcterms:modified xsi:type="dcterms:W3CDTF">2017-07-27T20:30:52Z</dcterms:modified>
</cp:coreProperties>
</file>